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4"/>
  </p:notesMasterIdLst>
  <p:sldIdLst>
    <p:sldId id="286" r:id="rId2"/>
    <p:sldId id="260" r:id="rId3"/>
    <p:sldId id="284" r:id="rId4"/>
    <p:sldId id="257" r:id="rId5"/>
    <p:sldId id="285" r:id="rId6"/>
    <p:sldId id="258" r:id="rId7"/>
    <p:sldId id="261" r:id="rId8"/>
    <p:sldId id="264" r:id="rId9"/>
    <p:sldId id="265" r:id="rId10"/>
    <p:sldId id="266" r:id="rId11"/>
    <p:sldId id="270" r:id="rId12"/>
    <p:sldId id="271" r:id="rId13"/>
    <p:sldId id="272" r:id="rId14"/>
    <p:sldId id="273" r:id="rId15"/>
    <p:sldId id="274" r:id="rId16"/>
    <p:sldId id="275" r:id="rId17"/>
    <p:sldId id="276" r:id="rId18"/>
    <p:sldId id="278" r:id="rId19"/>
    <p:sldId id="277" r:id="rId20"/>
    <p:sldId id="279" r:id="rId21"/>
    <p:sldId id="280" r:id="rId22"/>
    <p:sldId id="281" r:id="rId2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ברק פינקל" initials="בפ" lastIdx="2" clrIdx="0">
    <p:extLst>
      <p:ext uri="{19B8F6BF-5375-455C-9EA6-DF929625EA0E}">
        <p15:presenceInfo xmlns:p15="http://schemas.microsoft.com/office/powerpoint/2012/main" userId="S::barak.finkel@msmail.ariel.ac.il::d9f7a470-d7ee-4635-aa7a-ff5b1cd772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9999"/>
    <a:srgbClr val="F2F2F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986" autoAdjust="0"/>
    <p:restoredTop sz="94601" autoAdjust="0"/>
  </p:normalViewPr>
  <p:slideViewPr>
    <p:cSldViewPr snapToGrid="0">
      <p:cViewPr varScale="1">
        <p:scale>
          <a:sx n="108" d="100"/>
          <a:sy n="108"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00E7C32-AEE2-40BB-9A59-BEECE4EE79AE}" type="datetimeFigureOut">
              <a:rPr lang="he-IL" smtClean="0"/>
              <a:t>י"א/חשון/תשפ"ה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B24D767-B5CA-41A3-9FFD-598430747D54}" type="slidenum">
              <a:rPr lang="he-IL" smtClean="0"/>
              <a:t>‹#›</a:t>
            </a:fld>
            <a:endParaRPr lang="he-IL"/>
          </a:p>
        </p:txBody>
      </p:sp>
    </p:spTree>
    <p:extLst>
      <p:ext uri="{BB962C8B-B14F-4D97-AF65-F5344CB8AC3E}">
        <p14:creationId xmlns:p14="http://schemas.microsoft.com/office/powerpoint/2010/main" val="325239763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a:t>
            </a:fld>
            <a:endParaRPr lang="he-IL"/>
          </a:p>
        </p:txBody>
      </p:sp>
    </p:spTree>
    <p:extLst>
      <p:ext uri="{BB962C8B-B14F-4D97-AF65-F5344CB8AC3E}">
        <p14:creationId xmlns:p14="http://schemas.microsoft.com/office/powerpoint/2010/main" val="1621682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12</a:t>
            </a:fld>
            <a:endParaRPr lang="he-IL"/>
          </a:p>
        </p:txBody>
      </p:sp>
    </p:spTree>
    <p:extLst>
      <p:ext uri="{BB962C8B-B14F-4D97-AF65-F5344CB8AC3E}">
        <p14:creationId xmlns:p14="http://schemas.microsoft.com/office/powerpoint/2010/main" val="3897871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13</a:t>
            </a:fld>
            <a:endParaRPr lang="he-IL"/>
          </a:p>
        </p:txBody>
      </p:sp>
    </p:spTree>
    <p:extLst>
      <p:ext uri="{BB962C8B-B14F-4D97-AF65-F5344CB8AC3E}">
        <p14:creationId xmlns:p14="http://schemas.microsoft.com/office/powerpoint/2010/main" val="36207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16</a:t>
            </a:fld>
            <a:endParaRPr lang="he-IL"/>
          </a:p>
        </p:txBody>
      </p:sp>
    </p:spTree>
    <p:extLst>
      <p:ext uri="{BB962C8B-B14F-4D97-AF65-F5344CB8AC3E}">
        <p14:creationId xmlns:p14="http://schemas.microsoft.com/office/powerpoint/2010/main" val="909316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17</a:t>
            </a:fld>
            <a:endParaRPr lang="he-IL"/>
          </a:p>
        </p:txBody>
      </p:sp>
    </p:spTree>
    <p:extLst>
      <p:ext uri="{BB962C8B-B14F-4D97-AF65-F5344CB8AC3E}">
        <p14:creationId xmlns:p14="http://schemas.microsoft.com/office/powerpoint/2010/main" val="3071719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18</a:t>
            </a:fld>
            <a:endParaRPr lang="he-IL"/>
          </a:p>
        </p:txBody>
      </p:sp>
    </p:spTree>
    <p:extLst>
      <p:ext uri="{BB962C8B-B14F-4D97-AF65-F5344CB8AC3E}">
        <p14:creationId xmlns:p14="http://schemas.microsoft.com/office/powerpoint/2010/main" val="3792398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19</a:t>
            </a:fld>
            <a:endParaRPr lang="he-IL"/>
          </a:p>
        </p:txBody>
      </p:sp>
    </p:spTree>
    <p:extLst>
      <p:ext uri="{BB962C8B-B14F-4D97-AF65-F5344CB8AC3E}">
        <p14:creationId xmlns:p14="http://schemas.microsoft.com/office/powerpoint/2010/main" val="332890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20</a:t>
            </a:fld>
            <a:endParaRPr lang="he-IL"/>
          </a:p>
        </p:txBody>
      </p:sp>
    </p:spTree>
    <p:extLst>
      <p:ext uri="{BB962C8B-B14F-4D97-AF65-F5344CB8AC3E}">
        <p14:creationId xmlns:p14="http://schemas.microsoft.com/office/powerpoint/2010/main" val="2732552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21</a:t>
            </a:fld>
            <a:endParaRPr lang="he-IL"/>
          </a:p>
        </p:txBody>
      </p:sp>
    </p:spTree>
    <p:extLst>
      <p:ext uri="{BB962C8B-B14F-4D97-AF65-F5344CB8AC3E}">
        <p14:creationId xmlns:p14="http://schemas.microsoft.com/office/powerpoint/2010/main" val="3822010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22</a:t>
            </a:fld>
            <a:endParaRPr lang="he-IL"/>
          </a:p>
        </p:txBody>
      </p:sp>
    </p:spTree>
    <p:extLst>
      <p:ext uri="{BB962C8B-B14F-4D97-AF65-F5344CB8AC3E}">
        <p14:creationId xmlns:p14="http://schemas.microsoft.com/office/powerpoint/2010/main" val="515512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2</a:t>
            </a:fld>
            <a:endParaRPr lang="he-IL"/>
          </a:p>
        </p:txBody>
      </p:sp>
    </p:spTree>
    <p:extLst>
      <p:ext uri="{BB962C8B-B14F-4D97-AF65-F5344CB8AC3E}">
        <p14:creationId xmlns:p14="http://schemas.microsoft.com/office/powerpoint/2010/main" val="2869433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לעצור בשנייה 0:30, לאחר מכן יש תוכן גראפי</a:t>
            </a:r>
          </a:p>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3</a:t>
            </a:fld>
            <a:endParaRPr lang="he-IL"/>
          </a:p>
        </p:txBody>
      </p:sp>
    </p:spTree>
    <p:extLst>
      <p:ext uri="{BB962C8B-B14F-4D97-AF65-F5344CB8AC3E}">
        <p14:creationId xmlns:p14="http://schemas.microsoft.com/office/powerpoint/2010/main" val="1157188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4</a:t>
            </a:fld>
            <a:endParaRPr lang="he-IL"/>
          </a:p>
        </p:txBody>
      </p:sp>
    </p:spTree>
    <p:extLst>
      <p:ext uri="{BB962C8B-B14F-4D97-AF65-F5344CB8AC3E}">
        <p14:creationId xmlns:p14="http://schemas.microsoft.com/office/powerpoint/2010/main" val="3532805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7</a:t>
            </a:fld>
            <a:endParaRPr lang="he-IL"/>
          </a:p>
        </p:txBody>
      </p:sp>
    </p:spTree>
    <p:extLst>
      <p:ext uri="{BB962C8B-B14F-4D97-AF65-F5344CB8AC3E}">
        <p14:creationId xmlns:p14="http://schemas.microsoft.com/office/powerpoint/2010/main" val="2793095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במידה ומציגים – לשאול את הסטודנטים אם הם רגישים לתוכן גראפי מצויר, אם כן לדלג על ההדגמה.</a:t>
            </a:r>
          </a:p>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8</a:t>
            </a:fld>
            <a:endParaRPr lang="he-IL"/>
          </a:p>
        </p:txBody>
      </p:sp>
    </p:spTree>
    <p:extLst>
      <p:ext uri="{BB962C8B-B14F-4D97-AF65-F5344CB8AC3E}">
        <p14:creationId xmlns:p14="http://schemas.microsoft.com/office/powerpoint/2010/main" val="1171570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9</a:t>
            </a:fld>
            <a:endParaRPr lang="he-IL"/>
          </a:p>
        </p:txBody>
      </p:sp>
    </p:spTree>
    <p:extLst>
      <p:ext uri="{BB962C8B-B14F-4D97-AF65-F5344CB8AC3E}">
        <p14:creationId xmlns:p14="http://schemas.microsoft.com/office/powerpoint/2010/main" val="1635320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10</a:t>
            </a:fld>
            <a:endParaRPr lang="he-IL"/>
          </a:p>
        </p:txBody>
      </p:sp>
    </p:spTree>
    <p:extLst>
      <p:ext uri="{BB962C8B-B14F-4D97-AF65-F5344CB8AC3E}">
        <p14:creationId xmlns:p14="http://schemas.microsoft.com/office/powerpoint/2010/main" val="418066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11</a:t>
            </a:fld>
            <a:endParaRPr lang="he-IL"/>
          </a:p>
        </p:txBody>
      </p:sp>
    </p:spTree>
    <p:extLst>
      <p:ext uri="{BB962C8B-B14F-4D97-AF65-F5344CB8AC3E}">
        <p14:creationId xmlns:p14="http://schemas.microsoft.com/office/powerpoint/2010/main" val="2105301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E9F512-B09E-4541-8C14-E5C2E5470561}"/>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DE968AD1-CEF6-472E-B40D-FD0966B0D6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DAEDE0B6-05B2-4FF3-A1FA-7BEB030D1045}"/>
              </a:ext>
            </a:extLst>
          </p:cNvPr>
          <p:cNvSpPr>
            <a:spLocks noGrp="1"/>
          </p:cNvSpPr>
          <p:nvPr>
            <p:ph type="dt" sz="half" idx="10"/>
          </p:nvPr>
        </p:nvSpPr>
        <p:spPr/>
        <p:txBody>
          <a:bodyPr/>
          <a:lstStyle/>
          <a:p>
            <a:fld id="{2AD137A6-E12F-40EF-BB9D-D802EDC743F7}" type="datetimeFigureOut">
              <a:rPr lang="he-IL" smtClean="0"/>
              <a:t>י"א/חשון/תשפ"ה</a:t>
            </a:fld>
            <a:endParaRPr lang="he-IL"/>
          </a:p>
        </p:txBody>
      </p:sp>
      <p:sp>
        <p:nvSpPr>
          <p:cNvPr id="5" name="מציין מיקום של כותרת תחתונה 4">
            <a:extLst>
              <a:ext uri="{FF2B5EF4-FFF2-40B4-BE49-F238E27FC236}">
                <a16:creationId xmlns:a16="http://schemas.microsoft.com/office/drawing/2014/main" id="{05888AAE-6F6C-4D73-89B2-A9A1661379D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B48DD09-E963-4D00-8EA3-3204F7C4996C}"/>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3039695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8CE749-1EAC-49E3-8892-8C208F71181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F69C37E-5A58-45B2-B3DF-3FA0146BD2C1}"/>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60F1592-A88E-4AFA-BEBB-DBEA8F671829}"/>
              </a:ext>
            </a:extLst>
          </p:cNvPr>
          <p:cNvSpPr>
            <a:spLocks noGrp="1"/>
          </p:cNvSpPr>
          <p:nvPr>
            <p:ph type="dt" sz="half" idx="10"/>
          </p:nvPr>
        </p:nvSpPr>
        <p:spPr/>
        <p:txBody>
          <a:bodyPr/>
          <a:lstStyle/>
          <a:p>
            <a:fld id="{2AD137A6-E12F-40EF-BB9D-D802EDC743F7}" type="datetimeFigureOut">
              <a:rPr lang="he-IL" smtClean="0"/>
              <a:t>י"א/חשון/תשפ"ה</a:t>
            </a:fld>
            <a:endParaRPr lang="he-IL"/>
          </a:p>
        </p:txBody>
      </p:sp>
      <p:sp>
        <p:nvSpPr>
          <p:cNvPr id="5" name="מציין מיקום של כותרת תחתונה 4">
            <a:extLst>
              <a:ext uri="{FF2B5EF4-FFF2-40B4-BE49-F238E27FC236}">
                <a16:creationId xmlns:a16="http://schemas.microsoft.com/office/drawing/2014/main" id="{3A6D59E0-0631-4ED5-B8B4-C7DFDBFE4FC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9D7F10C-38B9-420B-BE88-181F37A5166A}"/>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232466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C4AA9908-B713-48EB-AE5C-FF24BE18ED37}"/>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03FB4A0-2747-4C63-884F-F2215501F53F}"/>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3D07A71-6288-4BF6-BD90-FBC28D1F16DD}"/>
              </a:ext>
            </a:extLst>
          </p:cNvPr>
          <p:cNvSpPr>
            <a:spLocks noGrp="1"/>
          </p:cNvSpPr>
          <p:nvPr>
            <p:ph type="dt" sz="half" idx="10"/>
          </p:nvPr>
        </p:nvSpPr>
        <p:spPr/>
        <p:txBody>
          <a:bodyPr/>
          <a:lstStyle/>
          <a:p>
            <a:fld id="{2AD137A6-E12F-40EF-BB9D-D802EDC743F7}" type="datetimeFigureOut">
              <a:rPr lang="he-IL" smtClean="0"/>
              <a:t>י"א/חשון/תשפ"ה</a:t>
            </a:fld>
            <a:endParaRPr lang="he-IL"/>
          </a:p>
        </p:txBody>
      </p:sp>
      <p:sp>
        <p:nvSpPr>
          <p:cNvPr id="5" name="מציין מיקום של כותרת תחתונה 4">
            <a:extLst>
              <a:ext uri="{FF2B5EF4-FFF2-40B4-BE49-F238E27FC236}">
                <a16:creationId xmlns:a16="http://schemas.microsoft.com/office/drawing/2014/main" id="{8A6AE187-4051-4506-BB6E-44B716FBEA1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396D8BF-933D-49ED-A925-D3E5E23ACDC7}"/>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1470950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4A91B5-4BD9-4D4F-8B91-3C2E896D90F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D502B7C-7425-488B-818A-6784E4B451A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9773338-3200-4D8A-89FE-A303A716DDBF}"/>
              </a:ext>
            </a:extLst>
          </p:cNvPr>
          <p:cNvSpPr>
            <a:spLocks noGrp="1"/>
          </p:cNvSpPr>
          <p:nvPr>
            <p:ph type="dt" sz="half" idx="10"/>
          </p:nvPr>
        </p:nvSpPr>
        <p:spPr/>
        <p:txBody>
          <a:bodyPr/>
          <a:lstStyle/>
          <a:p>
            <a:fld id="{2AD137A6-E12F-40EF-BB9D-D802EDC743F7}" type="datetimeFigureOut">
              <a:rPr lang="he-IL" smtClean="0"/>
              <a:t>י"א/חשון/תשפ"ה</a:t>
            </a:fld>
            <a:endParaRPr lang="he-IL"/>
          </a:p>
        </p:txBody>
      </p:sp>
      <p:sp>
        <p:nvSpPr>
          <p:cNvPr id="5" name="מציין מיקום של כותרת תחתונה 4">
            <a:extLst>
              <a:ext uri="{FF2B5EF4-FFF2-40B4-BE49-F238E27FC236}">
                <a16:creationId xmlns:a16="http://schemas.microsoft.com/office/drawing/2014/main" id="{A7A303F0-C2E7-4ECB-BDDC-29BEDB7A214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56D08F0-650D-446E-8FC5-E97ADFB19935}"/>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413722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E5AFE4-5514-47F5-9EF7-D051BCCF368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B5CDE90-DCB4-4287-A35D-07A5AF6405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E4554FC-026B-4ADA-BF87-72AE4E7CD41C}"/>
              </a:ext>
            </a:extLst>
          </p:cNvPr>
          <p:cNvSpPr>
            <a:spLocks noGrp="1"/>
          </p:cNvSpPr>
          <p:nvPr>
            <p:ph type="dt" sz="half" idx="10"/>
          </p:nvPr>
        </p:nvSpPr>
        <p:spPr/>
        <p:txBody>
          <a:bodyPr/>
          <a:lstStyle/>
          <a:p>
            <a:fld id="{2AD137A6-E12F-40EF-BB9D-D802EDC743F7}" type="datetimeFigureOut">
              <a:rPr lang="he-IL" smtClean="0"/>
              <a:t>י"א/חשון/תשפ"ה</a:t>
            </a:fld>
            <a:endParaRPr lang="he-IL"/>
          </a:p>
        </p:txBody>
      </p:sp>
      <p:sp>
        <p:nvSpPr>
          <p:cNvPr id="5" name="מציין מיקום של כותרת תחתונה 4">
            <a:extLst>
              <a:ext uri="{FF2B5EF4-FFF2-40B4-BE49-F238E27FC236}">
                <a16:creationId xmlns:a16="http://schemas.microsoft.com/office/drawing/2014/main" id="{633CAFFE-EF5C-4F42-AE1D-0E1DFB8A539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6918C16-624E-4721-887E-79BE30F24E9A}"/>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61955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AF457E8-D100-4220-9387-2B3E4E331D2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983EB59-1329-4178-A317-0D15C841AB82}"/>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0CCC326-6DDE-4D55-9B28-910EA0F972C4}"/>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BF01BA90-161A-4E58-90BD-B6A37E7B835F}"/>
              </a:ext>
            </a:extLst>
          </p:cNvPr>
          <p:cNvSpPr>
            <a:spLocks noGrp="1"/>
          </p:cNvSpPr>
          <p:nvPr>
            <p:ph type="dt" sz="half" idx="10"/>
          </p:nvPr>
        </p:nvSpPr>
        <p:spPr/>
        <p:txBody>
          <a:bodyPr/>
          <a:lstStyle/>
          <a:p>
            <a:fld id="{2AD137A6-E12F-40EF-BB9D-D802EDC743F7}" type="datetimeFigureOut">
              <a:rPr lang="he-IL" smtClean="0"/>
              <a:t>י"א/חשון/תשפ"ה</a:t>
            </a:fld>
            <a:endParaRPr lang="he-IL"/>
          </a:p>
        </p:txBody>
      </p:sp>
      <p:sp>
        <p:nvSpPr>
          <p:cNvPr id="6" name="מציין מיקום של כותרת תחתונה 5">
            <a:extLst>
              <a:ext uri="{FF2B5EF4-FFF2-40B4-BE49-F238E27FC236}">
                <a16:creationId xmlns:a16="http://schemas.microsoft.com/office/drawing/2014/main" id="{43BB5F98-E887-4045-B2D4-6C0DA21ABB0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780A1E3-00B5-42D0-A43F-8841D2457171}"/>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189535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B00D32-1B55-408D-8F00-2B63B1A744CF}"/>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C74D5E8-F3B0-43DF-85E1-0520C1A0CC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BFB3D7ED-A513-4DD2-9B91-4C660AC81F37}"/>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6B8FBC42-0680-469F-B8E8-6DF2215F25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E9F2F65C-CD56-4B5B-91AD-1DD255BA8CEF}"/>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E022E09D-621F-42B1-8E8D-53647BD8C95B}"/>
              </a:ext>
            </a:extLst>
          </p:cNvPr>
          <p:cNvSpPr>
            <a:spLocks noGrp="1"/>
          </p:cNvSpPr>
          <p:nvPr>
            <p:ph type="dt" sz="half" idx="10"/>
          </p:nvPr>
        </p:nvSpPr>
        <p:spPr/>
        <p:txBody>
          <a:bodyPr/>
          <a:lstStyle/>
          <a:p>
            <a:fld id="{2AD137A6-E12F-40EF-BB9D-D802EDC743F7}" type="datetimeFigureOut">
              <a:rPr lang="he-IL" smtClean="0"/>
              <a:t>י"א/חשון/תשפ"ה</a:t>
            </a:fld>
            <a:endParaRPr lang="he-IL"/>
          </a:p>
        </p:txBody>
      </p:sp>
      <p:sp>
        <p:nvSpPr>
          <p:cNvPr id="8" name="מציין מיקום של כותרת תחתונה 7">
            <a:extLst>
              <a:ext uri="{FF2B5EF4-FFF2-40B4-BE49-F238E27FC236}">
                <a16:creationId xmlns:a16="http://schemas.microsoft.com/office/drawing/2014/main" id="{35BBB040-AE92-4A57-905C-04C1DAB68B96}"/>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EB1CC561-5415-43C3-AF97-F63B06B7658B}"/>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406439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7F2DFE8-5150-40F9-B1DC-3E6621F2DA9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50A95313-236B-4906-B55E-621036EDF3B1}"/>
              </a:ext>
            </a:extLst>
          </p:cNvPr>
          <p:cNvSpPr>
            <a:spLocks noGrp="1"/>
          </p:cNvSpPr>
          <p:nvPr>
            <p:ph type="dt" sz="half" idx="10"/>
          </p:nvPr>
        </p:nvSpPr>
        <p:spPr/>
        <p:txBody>
          <a:bodyPr/>
          <a:lstStyle/>
          <a:p>
            <a:fld id="{2AD137A6-E12F-40EF-BB9D-D802EDC743F7}" type="datetimeFigureOut">
              <a:rPr lang="he-IL" smtClean="0"/>
              <a:t>י"א/חשון/תשפ"ה</a:t>
            </a:fld>
            <a:endParaRPr lang="he-IL"/>
          </a:p>
        </p:txBody>
      </p:sp>
      <p:sp>
        <p:nvSpPr>
          <p:cNvPr id="4" name="מציין מיקום של כותרת תחתונה 3">
            <a:extLst>
              <a:ext uri="{FF2B5EF4-FFF2-40B4-BE49-F238E27FC236}">
                <a16:creationId xmlns:a16="http://schemas.microsoft.com/office/drawing/2014/main" id="{1664A05B-52A2-46B0-BE76-221BB238197E}"/>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31A04FFF-1437-4A73-AA03-D04BF624BC0F}"/>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2979143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B339915-7801-4F05-A49A-86E5632AD430}"/>
              </a:ext>
            </a:extLst>
          </p:cNvPr>
          <p:cNvSpPr>
            <a:spLocks noGrp="1"/>
          </p:cNvSpPr>
          <p:nvPr>
            <p:ph type="dt" sz="half" idx="10"/>
          </p:nvPr>
        </p:nvSpPr>
        <p:spPr/>
        <p:txBody>
          <a:bodyPr/>
          <a:lstStyle/>
          <a:p>
            <a:fld id="{2AD137A6-E12F-40EF-BB9D-D802EDC743F7}" type="datetimeFigureOut">
              <a:rPr lang="he-IL" smtClean="0"/>
              <a:t>י"א/חשון/תשפ"ה</a:t>
            </a:fld>
            <a:endParaRPr lang="he-IL"/>
          </a:p>
        </p:txBody>
      </p:sp>
      <p:sp>
        <p:nvSpPr>
          <p:cNvPr id="3" name="מציין מיקום של כותרת תחתונה 2">
            <a:extLst>
              <a:ext uri="{FF2B5EF4-FFF2-40B4-BE49-F238E27FC236}">
                <a16:creationId xmlns:a16="http://schemas.microsoft.com/office/drawing/2014/main" id="{DDB339FB-5F33-495C-91C3-27CB1687DF00}"/>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A5A2A0D-D93D-4DD2-A253-5CCD343E82FC}"/>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18295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FF0C84-73F2-4B79-AD42-EE4D319D72B3}"/>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4DCBF97-AE8B-49CF-BD3D-DAADC58779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F0B65F9-01CE-4E5D-9797-ED5B767454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507F32E-D944-4AB6-9EA8-E6EFB6C3E4FD}"/>
              </a:ext>
            </a:extLst>
          </p:cNvPr>
          <p:cNvSpPr>
            <a:spLocks noGrp="1"/>
          </p:cNvSpPr>
          <p:nvPr>
            <p:ph type="dt" sz="half" idx="10"/>
          </p:nvPr>
        </p:nvSpPr>
        <p:spPr/>
        <p:txBody>
          <a:bodyPr/>
          <a:lstStyle/>
          <a:p>
            <a:fld id="{2AD137A6-E12F-40EF-BB9D-D802EDC743F7}" type="datetimeFigureOut">
              <a:rPr lang="he-IL" smtClean="0"/>
              <a:t>י"א/חשון/תשפ"ה</a:t>
            </a:fld>
            <a:endParaRPr lang="he-IL"/>
          </a:p>
        </p:txBody>
      </p:sp>
      <p:sp>
        <p:nvSpPr>
          <p:cNvPr id="6" name="מציין מיקום של כותרת תחתונה 5">
            <a:extLst>
              <a:ext uri="{FF2B5EF4-FFF2-40B4-BE49-F238E27FC236}">
                <a16:creationId xmlns:a16="http://schemas.microsoft.com/office/drawing/2014/main" id="{623D6D16-5853-422F-B3C0-602A7F04EFB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26A97DE-AEDA-4B68-A340-73EE4FB34CFB}"/>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1589613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F65573-EA9D-49DB-B77E-5672157BA7DE}"/>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EF78B1A-B837-4A6E-B3C0-A458F01564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CD289205-081C-4172-A04B-5992F5AE2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69C9F37-BA4C-4591-A709-9A65184B00BE}"/>
              </a:ext>
            </a:extLst>
          </p:cNvPr>
          <p:cNvSpPr>
            <a:spLocks noGrp="1"/>
          </p:cNvSpPr>
          <p:nvPr>
            <p:ph type="dt" sz="half" idx="10"/>
          </p:nvPr>
        </p:nvSpPr>
        <p:spPr/>
        <p:txBody>
          <a:bodyPr/>
          <a:lstStyle/>
          <a:p>
            <a:fld id="{2AD137A6-E12F-40EF-BB9D-D802EDC743F7}" type="datetimeFigureOut">
              <a:rPr lang="he-IL" smtClean="0"/>
              <a:t>י"א/חשון/תשפ"ה</a:t>
            </a:fld>
            <a:endParaRPr lang="he-IL"/>
          </a:p>
        </p:txBody>
      </p:sp>
      <p:sp>
        <p:nvSpPr>
          <p:cNvPr id="6" name="מציין מיקום של כותרת תחתונה 5">
            <a:extLst>
              <a:ext uri="{FF2B5EF4-FFF2-40B4-BE49-F238E27FC236}">
                <a16:creationId xmlns:a16="http://schemas.microsoft.com/office/drawing/2014/main" id="{4737439B-3148-4EFE-9CFA-AA890DE067F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C23659D-EA3D-485C-86A8-A49E09DF0E58}"/>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766835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B733EFCA-9D39-4EFA-BC4A-3959A5039CD5}"/>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3F75AC9-1FF6-4A24-841D-6B5D157A186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CD4F703-F64A-4C57-B9C4-38A9AE8C560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D137A6-E12F-40EF-BB9D-D802EDC743F7}" type="datetimeFigureOut">
              <a:rPr lang="he-IL" smtClean="0"/>
              <a:t>י"א/חשון/תשפ"ה</a:t>
            </a:fld>
            <a:endParaRPr lang="he-IL"/>
          </a:p>
        </p:txBody>
      </p:sp>
      <p:sp>
        <p:nvSpPr>
          <p:cNvPr id="5" name="מציין מיקום של כותרת תחתונה 4">
            <a:extLst>
              <a:ext uri="{FF2B5EF4-FFF2-40B4-BE49-F238E27FC236}">
                <a16:creationId xmlns:a16="http://schemas.microsoft.com/office/drawing/2014/main" id="{5CE5A27B-06E8-4423-ABB8-7D3C62197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23AD401D-D1E1-4E06-B28F-62553DF4D6A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28D4029E-47F3-47E3-9725-FEF8993EA2B7}" type="slidenum">
              <a:rPr lang="he-IL" smtClean="0"/>
              <a:t>‹#›</a:t>
            </a:fld>
            <a:endParaRPr lang="he-IL"/>
          </a:p>
        </p:txBody>
      </p:sp>
    </p:spTree>
    <p:extLst>
      <p:ext uri="{BB962C8B-B14F-4D97-AF65-F5344CB8AC3E}">
        <p14:creationId xmlns:p14="http://schemas.microsoft.com/office/powerpoint/2010/main" val="948314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FM3MoOn_W7w?start=4&amp;feature=oembed" TargetMode="External"/><Relationship Id="rId5" Type="http://schemas.openxmlformats.org/officeDocument/2006/relationships/image" Target="../media/image27.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gif"/><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seGW4vdfL7A?feature=oembed" TargetMode="Externa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1norSoaFr6Y?start=152&amp;feature=oembed" TargetMode="Externa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B1EF6BA-06ED-4AC8-BB07-5D39F4370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304" y="2308"/>
            <a:ext cx="6855692" cy="6855692"/>
          </a:xfrm>
          <a:prstGeom prst="rect">
            <a:avLst/>
          </a:prstGeom>
          <a:noFill/>
          <a:extLst>
            <a:ext uri="{909E8E84-426E-40DD-AFC4-6F175D3DCCD1}">
              <a14:hiddenFill xmlns:a14="http://schemas.microsoft.com/office/drawing/2010/main">
                <a:solidFill>
                  <a:srgbClr val="FFFFFF"/>
                </a:solidFill>
              </a14:hiddenFill>
            </a:ext>
          </a:extLst>
        </p:spPr>
      </p:pic>
      <p:sp>
        <p:nvSpPr>
          <p:cNvPr id="15" name="תיבת טקסט 14">
            <a:extLst>
              <a:ext uri="{FF2B5EF4-FFF2-40B4-BE49-F238E27FC236}">
                <a16:creationId xmlns:a16="http://schemas.microsoft.com/office/drawing/2014/main" id="{6D0D81D2-262B-4D71-8DAB-545926D5D070}"/>
              </a:ext>
            </a:extLst>
          </p:cNvPr>
          <p:cNvSpPr txBox="1"/>
          <p:nvPr/>
        </p:nvSpPr>
        <p:spPr>
          <a:xfrm>
            <a:off x="1251326" y="3013501"/>
            <a:ext cx="2521527" cy="830997"/>
          </a:xfrm>
          <a:prstGeom prst="rect">
            <a:avLst/>
          </a:prstGeom>
          <a:noFill/>
        </p:spPr>
        <p:txBody>
          <a:bodyPr wrap="square">
            <a:spAutoFit/>
          </a:bodyPr>
          <a:lstStyle/>
          <a:p>
            <a:pPr algn="ctr"/>
            <a:r>
              <a:rPr lang="en-US" sz="2400" dirty="0">
                <a:latin typeface="Copperplate Gothic Light" panose="020E0507020206020404" pitchFamily="34" charset="0"/>
                <a:ea typeface="Tahoma" panose="020B0604030504040204" pitchFamily="34" charset="0"/>
                <a:cs typeface="Tahoma" panose="020B0604030504040204" pitchFamily="34" charset="0"/>
              </a:rPr>
              <a:t>Presented By:</a:t>
            </a:r>
          </a:p>
          <a:p>
            <a:pPr algn="ctr"/>
            <a:r>
              <a:rPr lang="en-US" sz="2400" dirty="0">
                <a:latin typeface="Copperplate Gothic Light" panose="020E0507020206020404" pitchFamily="34" charset="0"/>
                <a:ea typeface="Tahoma" panose="020B0604030504040204" pitchFamily="34" charset="0"/>
                <a:cs typeface="Tahoma" panose="020B0604030504040204" pitchFamily="34" charset="0"/>
              </a:rPr>
              <a:t> Barak Finkel</a:t>
            </a:r>
            <a:endParaRPr lang="he-IL" sz="2400" dirty="0"/>
          </a:p>
        </p:txBody>
      </p:sp>
    </p:spTree>
    <p:extLst>
      <p:ext uri="{BB962C8B-B14F-4D97-AF65-F5344CB8AC3E}">
        <p14:creationId xmlns:p14="http://schemas.microsoft.com/office/powerpoint/2010/main" val="3092052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4C83B52-BE3D-4804-A41B-2F88FFA29E42}"/>
              </a:ext>
            </a:extLst>
          </p:cNvPr>
          <p:cNvSpPr>
            <a:spLocks noGrp="1"/>
          </p:cNvSpPr>
          <p:nvPr>
            <p:ph type="title"/>
          </p:nvPr>
        </p:nvSpPr>
        <p:spPr>
          <a:xfrm>
            <a:off x="417145" y="2281635"/>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תהליכים</a:t>
            </a:r>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מציין מיקום תוכן 2">
            <a:extLst>
              <a:ext uri="{FF2B5EF4-FFF2-40B4-BE49-F238E27FC236}">
                <a16:creationId xmlns:a16="http://schemas.microsoft.com/office/drawing/2014/main" id="{30C92FAE-268C-4F10-8573-942026A7C60C}"/>
              </a:ext>
            </a:extLst>
          </p:cNvPr>
          <p:cNvSpPr>
            <a:spLocks noGrp="1"/>
          </p:cNvSpPr>
          <p:nvPr>
            <p:ph idx="1"/>
          </p:nvPr>
        </p:nvSpPr>
        <p:spPr>
          <a:xfrm>
            <a:off x="3740383" y="245291"/>
            <a:ext cx="8277867" cy="6367417"/>
          </a:xfrm>
        </p:spPr>
        <p:txBody>
          <a:bodyPr>
            <a:normAutofit lnSpcReduction="10000"/>
          </a:bodyPr>
          <a:lstStyle/>
          <a:p>
            <a:pPr marL="0" indent="0">
              <a:lnSpc>
                <a:spcPct val="107000"/>
              </a:lnSpc>
              <a:buNone/>
            </a:pPr>
            <a:r>
              <a:rPr lang="he-IL" sz="1800" b="1" u="sng" dirty="0">
                <a:latin typeface="Tahoma" panose="020B0604030504040204" pitchFamily="34" charset="0"/>
                <a:ea typeface="Tahoma" panose="020B0604030504040204" pitchFamily="34" charset="0"/>
                <a:cs typeface="Tahoma" panose="020B0604030504040204" pitchFamily="34" charset="0"/>
              </a:rPr>
              <a:t>תהליכי הסיום:</a:t>
            </a: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u="sng"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r>
              <a:rPr lang="he-IL" sz="1800" u="sng" dirty="0">
                <a:latin typeface="Tahoma" panose="020B0604030504040204" pitchFamily="34" charset="0"/>
                <a:ea typeface="Tahoma" panose="020B0604030504040204" pitchFamily="34" charset="0"/>
                <a:cs typeface="Tahoma" panose="020B0604030504040204" pitchFamily="34" charset="0"/>
              </a:rPr>
              <a:t>שאלה</a:t>
            </a:r>
            <a:r>
              <a:rPr lang="he-IL" sz="1800" dirty="0">
                <a:latin typeface="Tahoma" panose="020B0604030504040204" pitchFamily="34" charset="0"/>
                <a:ea typeface="Tahoma" panose="020B0604030504040204" pitchFamily="34" charset="0"/>
                <a:cs typeface="Tahoma" panose="020B0604030504040204" pitchFamily="34" charset="0"/>
              </a:rPr>
              <a:t>:  מי?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השחקן והדמות, </a:t>
            </a:r>
            <a:r>
              <a:rPr lang="en-US" sz="1800" dirty="0">
                <a:latin typeface="Copperplate Gothic Light" panose="020E0507020206020404" pitchFamily="34" charset="0"/>
                <a:ea typeface="Tahoma" panose="020B0604030504040204" pitchFamily="34" charset="0"/>
                <a:cs typeface="Tahoma" panose="020B0604030504040204" pitchFamily="34" charset="0"/>
              </a:rPr>
              <a:t>The Penitent One</a:t>
            </a:r>
            <a:r>
              <a:rPr lang="he-IL" sz="1800" dirty="0">
                <a:latin typeface="Tahoma" panose="020B0604030504040204" pitchFamily="34" charset="0"/>
                <a:ea typeface="Tahoma" panose="020B0604030504040204" pitchFamily="34" charset="0"/>
                <a:cs typeface="Tahoma" panose="020B0604030504040204" pitchFamily="34" charset="0"/>
              </a:rPr>
              <a:t>. </a:t>
            </a: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מה?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נדרש למקסם את יכולותיו ולאחר מכן להביס את הבוס האחרון במשחק ולהביא לסופו של "הנס" – כשההשלכות לכך מושפעות מפעולותיו של השחקן לאורך הדרך</a:t>
            </a:r>
            <a:r>
              <a:rPr lang="he-IL" sz="1800" dirty="0">
                <a:effectLst/>
                <a:latin typeface="Tahoma" panose="020B0604030504040204" pitchFamily="34" charset="0"/>
                <a:ea typeface="Tahoma" panose="020B0604030504040204" pitchFamily="34" charset="0"/>
                <a:cs typeface="Tahoma" panose="020B0604030504040204" pitchFamily="34" charset="0"/>
              </a:rPr>
              <a:t>.</a:t>
            </a: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איפה?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a:t>
            </a:r>
            <a:r>
              <a:rPr lang="he-IL" sz="1800" dirty="0">
                <a:effectLst/>
                <a:latin typeface="Tahoma" panose="020B0604030504040204" pitchFamily="34" charset="0"/>
                <a:ea typeface="Tahoma" panose="020B0604030504040204" pitchFamily="34" charset="0"/>
                <a:cs typeface="Tahoma" panose="020B0604030504040204" pitchFamily="34" charset="0"/>
              </a:rPr>
              <a:t> </a:t>
            </a:r>
            <a:r>
              <a:rPr lang="he-IL" sz="1800" dirty="0">
                <a:latin typeface="Tahoma" panose="020B0604030504040204" pitchFamily="34" charset="0"/>
                <a:ea typeface="Tahoma" panose="020B0604030504040204" pitchFamily="34" charset="0"/>
                <a:cs typeface="Tahoma" panose="020B0604030504040204" pitchFamily="34" charset="0"/>
              </a:rPr>
              <a:t>באזור האחרון שנמצא באחד הקצוות של מפת המשחק.</a:t>
            </a: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מתי?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a:t>
            </a:r>
            <a:r>
              <a:rPr lang="he-IL" sz="1800" dirty="0">
                <a:effectLst/>
                <a:latin typeface="Tahoma" panose="020B0604030504040204" pitchFamily="34" charset="0"/>
                <a:ea typeface="Tahoma" panose="020B0604030504040204" pitchFamily="34" charset="0"/>
                <a:cs typeface="Tahoma" panose="020B0604030504040204" pitchFamily="34" charset="0"/>
              </a:rPr>
              <a:t>לאחר שאסף את כל חפצי המפתח בדרך הנדרשים לכך.</a:t>
            </a: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איך?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על ידי כל היכולות והכישורים שצבר עד כה בדרך.</a:t>
            </a: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r>
              <a:rPr lang="he-IL" sz="1800" dirty="0">
                <a:latin typeface="Tahoma" panose="020B0604030504040204" pitchFamily="34" charset="0"/>
                <a:ea typeface="Tahoma" panose="020B0604030504040204" pitchFamily="34" charset="0"/>
                <a:cs typeface="Tahoma" panose="020B0604030504040204" pitchFamily="34" charset="0"/>
              </a:rPr>
              <a:t>חווית השחקן היא תחושת סיפוק שעל אף                                                                 אורכו הנכבד של המשחק, פסילות מרובות                                                          והקשיים הרבים שעמדו מולו בדרך,                                                                    הוא צלח וסיים אותו.                     </a:t>
            </a:r>
          </a:p>
        </p:txBody>
      </p:sp>
      <p:sp>
        <p:nvSpPr>
          <p:cNvPr id="4" name="מלבן 3">
            <a:extLst>
              <a:ext uri="{FF2B5EF4-FFF2-40B4-BE49-F238E27FC236}">
                <a16:creationId xmlns:a16="http://schemas.microsoft.com/office/drawing/2014/main" id="{B38203D5-1056-459A-A17F-589014DDA14F}"/>
              </a:ext>
            </a:extLst>
          </p:cNvPr>
          <p:cNvSpPr/>
          <p:nvPr/>
        </p:nvSpPr>
        <p:spPr>
          <a:xfrm>
            <a:off x="4500156" y="585891"/>
            <a:ext cx="766354" cy="2065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 name="תמונה 4" descr="תמונה שמכילה ציוד, כלי מתכת, עיגול, גלגל&#10;&#10;התיאור נוצר באופן אוטומטי">
            <a:extLst>
              <a:ext uri="{FF2B5EF4-FFF2-40B4-BE49-F238E27FC236}">
                <a16:creationId xmlns:a16="http://schemas.microsoft.com/office/drawing/2014/main" id="{C9251FC3-4176-4F03-8148-38BCD3A96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211" y="3268737"/>
            <a:ext cx="1146509" cy="1146509"/>
          </a:xfrm>
          <a:prstGeom prst="rect">
            <a:avLst/>
          </a:prstGeom>
        </p:spPr>
      </p:pic>
      <p:pic>
        <p:nvPicPr>
          <p:cNvPr id="5122" name="Picture 2">
            <a:extLst>
              <a:ext uri="{FF2B5EF4-FFF2-40B4-BE49-F238E27FC236}">
                <a16:creationId xmlns:a16="http://schemas.microsoft.com/office/drawing/2014/main" id="{E88AFF37-788F-42AD-BB22-8F6846184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652" y="4360794"/>
            <a:ext cx="2126362" cy="265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88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8446901" y="0"/>
            <a:ext cx="3745177"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כותרת 1">
            <a:extLst>
              <a:ext uri="{FF2B5EF4-FFF2-40B4-BE49-F238E27FC236}">
                <a16:creationId xmlns:a16="http://schemas.microsoft.com/office/drawing/2014/main" id="{C2B3C61C-80D5-4ADD-BF30-4F1F48B38513}"/>
              </a:ext>
            </a:extLst>
          </p:cNvPr>
          <p:cNvSpPr>
            <a:spLocks noGrp="1"/>
          </p:cNvSpPr>
          <p:nvPr>
            <p:ph type="title"/>
          </p:nvPr>
        </p:nvSpPr>
        <p:spPr>
          <a:xfrm>
            <a:off x="8908003" y="2307761"/>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חוקים</a:t>
            </a:r>
          </a:p>
        </p:txBody>
      </p:sp>
      <p:pic>
        <p:nvPicPr>
          <p:cNvPr id="9" name="Picture 2" descr="Use links below to save image.">
            <a:extLst>
              <a:ext uri="{FF2B5EF4-FFF2-40B4-BE49-F238E27FC236}">
                <a16:creationId xmlns:a16="http://schemas.microsoft.com/office/drawing/2014/main" id="{98A7A234-0B23-41E3-A2D3-D3F62E86E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0705" y="3320344"/>
            <a:ext cx="1026696" cy="1026696"/>
          </a:xfrm>
          <a:prstGeom prst="rect">
            <a:avLst/>
          </a:prstGeom>
          <a:noFill/>
          <a:extLst>
            <a:ext uri="{909E8E84-426E-40DD-AFC4-6F175D3DCCD1}">
              <a14:hiddenFill xmlns:a14="http://schemas.microsoft.com/office/drawing/2010/main">
                <a:solidFill>
                  <a:srgbClr val="FFFFFF"/>
                </a:solidFill>
              </a14:hiddenFill>
            </a:ext>
          </a:extLst>
        </p:spPr>
      </p:pic>
      <p:sp>
        <p:nvSpPr>
          <p:cNvPr id="14" name="מציין מיקום תוכן 2">
            <a:extLst>
              <a:ext uri="{FF2B5EF4-FFF2-40B4-BE49-F238E27FC236}">
                <a16:creationId xmlns:a16="http://schemas.microsoft.com/office/drawing/2014/main" id="{F4FB6CE4-FE91-43C7-B5ED-7E60CAF4D9D5}"/>
              </a:ext>
            </a:extLst>
          </p:cNvPr>
          <p:cNvSpPr>
            <a:spLocks noGrp="1"/>
          </p:cNvSpPr>
          <p:nvPr>
            <p:ph idx="1"/>
          </p:nvPr>
        </p:nvSpPr>
        <p:spPr>
          <a:xfrm>
            <a:off x="116723" y="-168784"/>
            <a:ext cx="8216350" cy="6724094"/>
          </a:xfrm>
        </p:spPr>
        <p:txBody>
          <a:bodyPr>
            <a:normAutofit/>
          </a:bodyPr>
          <a:lstStyle/>
          <a:p>
            <a:pPr marL="0" lvl="0" indent="0" algn="r" rtl="1">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mj-lt"/>
              <a:buAutoNum type="arabicPeriod"/>
            </a:pPr>
            <a:r>
              <a:rPr lang="he-IL" sz="1800" b="1" dirty="0">
                <a:effectLst/>
                <a:latin typeface="Tahoma" panose="020B0604030504040204" pitchFamily="34" charset="0"/>
                <a:ea typeface="Tahoma" panose="020B0604030504040204" pitchFamily="34" charset="0"/>
                <a:cs typeface="Tahoma" panose="020B0604030504040204" pitchFamily="34" charset="0"/>
              </a:rPr>
              <a:t>נזקים לדמות – </a:t>
            </a:r>
            <a:r>
              <a:rPr lang="he-IL" sz="1800" dirty="0">
                <a:effectLst/>
                <a:latin typeface="Tahoma" panose="020B0604030504040204" pitchFamily="34" charset="0"/>
                <a:ea typeface="Tahoma" panose="020B0604030504040204" pitchFamily="34" charset="0"/>
                <a:cs typeface="Tahoma" panose="020B0604030504040204" pitchFamily="34" charset="0"/>
              </a:rPr>
              <a:t>מגע עם מלכודות ואויב</a:t>
            </a:r>
            <a:r>
              <a:rPr lang="he-IL" sz="1800" dirty="0">
                <a:latin typeface="Tahoma" panose="020B0604030504040204" pitchFamily="34" charset="0"/>
                <a:ea typeface="Tahoma" panose="020B0604030504040204" pitchFamily="34" charset="0"/>
                <a:cs typeface="Tahoma" panose="020B0604030504040204" pitchFamily="34" charset="0"/>
              </a:rPr>
              <a:t>ים, הנחתה של מכות מוצלחות על גבי דמות השחקן, נפילה משטח המפה וכד' יגרמו נזק לשחקן. אחרת, השחקן היה בלתי מנוצח.</a:t>
            </a:r>
          </a:p>
          <a:p>
            <a:pPr marL="342900" indent="-342900">
              <a:lnSpc>
                <a:spcPct val="107000"/>
              </a:lnSpc>
              <a:buFont typeface="+mj-lt"/>
              <a:buAutoNum type="arabicPeriod"/>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mj-lt"/>
              <a:buAutoNum type="arabicPeriod"/>
            </a:pPr>
            <a:r>
              <a:rPr lang="he-IL" sz="1800" b="1" dirty="0">
                <a:latin typeface="Tahoma" panose="020B0604030504040204" pitchFamily="34" charset="0"/>
                <a:ea typeface="Tahoma" panose="020B0604030504040204" pitchFamily="34" charset="0"/>
                <a:cs typeface="Tahoma" panose="020B0604030504040204" pitchFamily="34" charset="0"/>
              </a:rPr>
              <a:t>פסילה גורמת לאיבוד משאב </a:t>
            </a:r>
            <a:r>
              <a:rPr lang="he-IL" sz="1800" dirty="0">
                <a:latin typeface="Tahoma" panose="020B0604030504040204" pitchFamily="34" charset="0"/>
                <a:ea typeface="Tahoma" panose="020B0604030504040204" pitchFamily="34" charset="0"/>
                <a:cs typeface="Tahoma" panose="020B0604030504040204" pitchFamily="34" charset="0"/>
              </a:rPr>
              <a:t>– כל פסילה של השחקן גוררת לירידה </a:t>
            </a:r>
            <a:r>
              <a:rPr lang="he-IL" sz="1800" dirty="0" err="1">
                <a:latin typeface="Tahoma" panose="020B0604030504040204" pitchFamily="34" charset="0"/>
                <a:ea typeface="Tahoma" panose="020B0604030504040204" pitchFamily="34" charset="0"/>
                <a:cs typeface="Tahoma" panose="020B0604030504040204" pitchFamily="34" charset="0"/>
              </a:rPr>
              <a:t>אחוזית</a:t>
            </a:r>
            <a:r>
              <a:rPr lang="he-IL" sz="1800" dirty="0">
                <a:latin typeface="Tahoma" panose="020B0604030504040204" pitchFamily="34" charset="0"/>
                <a:ea typeface="Tahoma" panose="020B0604030504040204" pitchFamily="34" charset="0"/>
                <a:cs typeface="Tahoma" panose="020B0604030504040204" pitchFamily="34" charset="0"/>
              </a:rPr>
              <a:t> של כמות ה- </a:t>
            </a:r>
            <a:r>
              <a:rPr lang="en-US" sz="1800" dirty="0">
                <a:latin typeface="Copperplate Gothic Light" panose="020B0604020202020204" pitchFamily="34" charset="0"/>
                <a:ea typeface="Tahoma" panose="020B0604030504040204" pitchFamily="34" charset="0"/>
                <a:cs typeface="Tahoma" panose="020B0604030504040204" pitchFamily="34" charset="0"/>
              </a:rPr>
              <a:t>Ability Resource</a:t>
            </a:r>
            <a:r>
              <a:rPr lang="he-IL" sz="1800" dirty="0">
                <a:latin typeface="Copperplate Gothic Light" panose="020B0604020202020204" pitchFamily="34" charset="0"/>
                <a:ea typeface="Tahoma" panose="020B0604030504040204" pitchFamily="34" charset="0"/>
                <a:cs typeface="Tahoma" panose="020B0604030504040204" pitchFamily="34" charset="0"/>
              </a:rPr>
              <a:t> </a:t>
            </a:r>
            <a:r>
              <a:rPr lang="he-IL" sz="1800" dirty="0">
                <a:latin typeface="Tahoma" panose="020B0604030504040204" pitchFamily="34" charset="0"/>
                <a:ea typeface="Tahoma" panose="020B0604030504040204" pitchFamily="34" charset="0"/>
                <a:cs typeface="Tahoma" panose="020B0604030504040204" pitchFamily="34" charset="0"/>
              </a:rPr>
              <a:t>שיש ברשותו עד שהוא מבקר שוב בנקודה בה נפסל. </a:t>
            </a:r>
          </a:p>
          <a:p>
            <a:pPr marL="342900" indent="-342900">
              <a:lnSpc>
                <a:spcPct val="107000"/>
              </a:lnSpc>
              <a:buFont typeface="+mj-lt"/>
              <a:buAutoNum type="arabicPeriod"/>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mj-lt"/>
              <a:buAutoNum type="arabicPeriod"/>
            </a:pPr>
            <a:r>
              <a:rPr lang="he-IL" sz="1800" b="1" dirty="0">
                <a:latin typeface="Tahoma" panose="020B0604030504040204" pitchFamily="34" charset="0"/>
                <a:ea typeface="Tahoma" panose="020B0604030504040204" pitchFamily="34" charset="0"/>
                <a:cs typeface="Tahoma" panose="020B0604030504040204" pitchFamily="34" charset="0"/>
              </a:rPr>
              <a:t>נעילת אזורים – </a:t>
            </a:r>
            <a:r>
              <a:rPr lang="he-IL" sz="1800" dirty="0">
                <a:latin typeface="Tahoma" panose="020B0604030504040204" pitchFamily="34" charset="0"/>
                <a:ea typeface="Tahoma" panose="020B0604030504040204" pitchFamily="34" charset="0"/>
                <a:cs typeface="Tahoma" panose="020B0604030504040204" pitchFamily="34" charset="0"/>
              </a:rPr>
              <a:t>השחקן מנוע מלהיכנס לאזורים סודיים או מתקדמים יותר במשחק עד שעונה על שפותח יכולות או מוצא חפצים שמאפשרים לו גישה אליהם. זה בכדי למנוע דילוג על תכנים שהיוצרים ראו כקריטיים במשחק.</a:t>
            </a:r>
          </a:p>
          <a:p>
            <a:pPr marL="342900" indent="-342900">
              <a:lnSpc>
                <a:spcPct val="107000"/>
              </a:lnSpc>
              <a:buFont typeface="Symbol" panose="05050102010706020507" pitchFamily="18" charset="2"/>
              <a:buChar char=""/>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endParaRPr lang="he-IL" sz="2400" dirty="0">
              <a:latin typeface="Tahoma" panose="020B0604030504040204" pitchFamily="34" charset="0"/>
              <a:ea typeface="Tahoma" panose="020B0604030504040204" pitchFamily="34" charset="0"/>
              <a:cs typeface="Tahoma" panose="020B0604030504040204" pitchFamily="34" charset="0"/>
            </a:endParaRPr>
          </a:p>
        </p:txBody>
      </p:sp>
      <p:pic>
        <p:nvPicPr>
          <p:cNvPr id="15" name="תמונה 14">
            <a:extLst>
              <a:ext uri="{FF2B5EF4-FFF2-40B4-BE49-F238E27FC236}">
                <a16:creationId xmlns:a16="http://schemas.microsoft.com/office/drawing/2014/main" id="{DC35C49D-6BB0-4B5B-987D-34DD34FF2444}"/>
              </a:ext>
            </a:extLst>
          </p:cNvPr>
          <p:cNvPicPr>
            <a:picLocks noChangeAspect="1"/>
          </p:cNvPicPr>
          <p:nvPr/>
        </p:nvPicPr>
        <p:blipFill rotWithShape="1">
          <a:blip r:embed="rId4"/>
          <a:srcRect l="6325" t="36180" r="20904"/>
          <a:stretch/>
        </p:blipFill>
        <p:spPr>
          <a:xfrm>
            <a:off x="1124103" y="2588066"/>
            <a:ext cx="3175000" cy="3465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מלבן: פינות מעוגלות 15">
            <a:extLst>
              <a:ext uri="{FF2B5EF4-FFF2-40B4-BE49-F238E27FC236}">
                <a16:creationId xmlns:a16="http://schemas.microsoft.com/office/drawing/2014/main" id="{64328EF3-FB14-43E4-9B15-467B1B65BF98}"/>
              </a:ext>
            </a:extLst>
          </p:cNvPr>
          <p:cNvSpPr/>
          <p:nvPr/>
        </p:nvSpPr>
        <p:spPr>
          <a:xfrm>
            <a:off x="3512709" y="2626435"/>
            <a:ext cx="748294" cy="269802"/>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תמונה 16">
            <a:extLst>
              <a:ext uri="{FF2B5EF4-FFF2-40B4-BE49-F238E27FC236}">
                <a16:creationId xmlns:a16="http://schemas.microsoft.com/office/drawing/2014/main" id="{18078AF0-7DAC-4304-B239-4325A87A6B42}"/>
              </a:ext>
            </a:extLst>
          </p:cNvPr>
          <p:cNvPicPr>
            <a:picLocks noChangeAspect="1"/>
          </p:cNvPicPr>
          <p:nvPr/>
        </p:nvPicPr>
        <p:blipFill>
          <a:blip r:embed="rId5"/>
          <a:stretch>
            <a:fillRect/>
          </a:stretch>
        </p:blipFill>
        <p:spPr>
          <a:xfrm>
            <a:off x="421952" y="4313953"/>
            <a:ext cx="4563007" cy="2361206"/>
          </a:xfrm>
          <a:prstGeom prst="roundRect">
            <a:avLst>
              <a:gd name="adj" fmla="val 8594"/>
            </a:avLst>
          </a:prstGeom>
          <a:solidFill>
            <a:srgbClr val="FFFFFF">
              <a:shade val="85000"/>
            </a:srgbClr>
          </a:solidFill>
          <a:ln>
            <a:noFill/>
          </a:ln>
          <a:effectLst/>
        </p:spPr>
      </p:pic>
      <p:sp>
        <p:nvSpPr>
          <p:cNvPr id="18" name="תיבת טקסט 17">
            <a:extLst>
              <a:ext uri="{FF2B5EF4-FFF2-40B4-BE49-F238E27FC236}">
                <a16:creationId xmlns:a16="http://schemas.microsoft.com/office/drawing/2014/main" id="{566810ED-65BF-4F01-A1C8-307F13FB8109}"/>
              </a:ext>
            </a:extLst>
          </p:cNvPr>
          <p:cNvSpPr txBox="1"/>
          <p:nvPr/>
        </p:nvSpPr>
        <p:spPr>
          <a:xfrm>
            <a:off x="5098787" y="5017503"/>
            <a:ext cx="2727459" cy="954107"/>
          </a:xfrm>
          <a:prstGeom prst="rect">
            <a:avLst/>
          </a:prstGeom>
          <a:noFill/>
        </p:spPr>
        <p:txBody>
          <a:bodyPr wrap="square" rtlCol="1">
            <a:spAutoFit/>
          </a:bodyPr>
          <a:lstStyle/>
          <a:p>
            <a:r>
              <a:rPr lang="he-IL" sz="1400" dirty="0">
                <a:latin typeface="Tahoma" panose="020B0604030504040204" pitchFamily="34" charset="0"/>
                <a:ea typeface="Tahoma" panose="020B0604030504040204" pitchFamily="34" charset="0"/>
                <a:cs typeface="Tahoma" panose="020B0604030504040204" pitchFamily="34" charset="0"/>
              </a:rPr>
              <a:t>*לדוגמא, בתחילת המשחק הדלת הזו נעולה עד השגת 3 חפצים מסוימים, עליהם   מסבירה הדמות שמופיעה כאן</a:t>
            </a:r>
          </a:p>
        </p:txBody>
      </p:sp>
    </p:spTree>
    <p:extLst>
      <p:ext uri="{BB962C8B-B14F-4D97-AF65-F5344CB8AC3E}">
        <p14:creationId xmlns:p14="http://schemas.microsoft.com/office/powerpoint/2010/main" val="176783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8446901" y="0"/>
            <a:ext cx="3745177"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כותרת 1">
            <a:extLst>
              <a:ext uri="{FF2B5EF4-FFF2-40B4-BE49-F238E27FC236}">
                <a16:creationId xmlns:a16="http://schemas.microsoft.com/office/drawing/2014/main" id="{C2B3C61C-80D5-4ADD-BF30-4F1F48B38513}"/>
              </a:ext>
            </a:extLst>
          </p:cNvPr>
          <p:cNvSpPr>
            <a:spLocks noGrp="1"/>
          </p:cNvSpPr>
          <p:nvPr>
            <p:ph type="title"/>
          </p:nvPr>
        </p:nvSpPr>
        <p:spPr>
          <a:xfrm>
            <a:off x="8908003" y="2307761"/>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חוקים</a:t>
            </a:r>
          </a:p>
        </p:txBody>
      </p:sp>
      <p:pic>
        <p:nvPicPr>
          <p:cNvPr id="9" name="Picture 2" descr="Use links below to save image.">
            <a:extLst>
              <a:ext uri="{FF2B5EF4-FFF2-40B4-BE49-F238E27FC236}">
                <a16:creationId xmlns:a16="http://schemas.microsoft.com/office/drawing/2014/main" id="{98A7A234-0B23-41E3-A2D3-D3F62E86E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0705" y="3320344"/>
            <a:ext cx="1026696" cy="1026696"/>
          </a:xfrm>
          <a:prstGeom prst="rect">
            <a:avLst/>
          </a:prstGeom>
          <a:noFill/>
          <a:extLst>
            <a:ext uri="{909E8E84-426E-40DD-AFC4-6F175D3DCCD1}">
              <a14:hiddenFill xmlns:a14="http://schemas.microsoft.com/office/drawing/2010/main">
                <a:solidFill>
                  <a:srgbClr val="FFFFFF"/>
                </a:solidFill>
              </a14:hiddenFill>
            </a:ext>
          </a:extLst>
        </p:spPr>
      </p:pic>
      <p:sp>
        <p:nvSpPr>
          <p:cNvPr id="12" name="מציין מיקום תוכן 2">
            <a:extLst>
              <a:ext uri="{FF2B5EF4-FFF2-40B4-BE49-F238E27FC236}">
                <a16:creationId xmlns:a16="http://schemas.microsoft.com/office/drawing/2014/main" id="{1D024467-3FF5-4C73-B9EC-C9FEABE5A11C}"/>
              </a:ext>
            </a:extLst>
          </p:cNvPr>
          <p:cNvSpPr txBox="1">
            <a:spLocks/>
          </p:cNvSpPr>
          <p:nvPr/>
        </p:nvSpPr>
        <p:spPr>
          <a:xfrm>
            <a:off x="116723" y="-168784"/>
            <a:ext cx="8216350" cy="6724094"/>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mj-lt"/>
              <a:buAutoNum type="arabicPeriod" startAt="4"/>
            </a:pPr>
            <a:r>
              <a:rPr lang="he-IL" sz="1800" b="1" dirty="0">
                <a:latin typeface="Tahoma" panose="020B0604030504040204" pitchFamily="34" charset="0"/>
                <a:ea typeface="Tahoma" panose="020B0604030504040204" pitchFamily="34" charset="0"/>
                <a:cs typeface="Tahoma" panose="020B0604030504040204" pitchFamily="34" charset="0"/>
              </a:rPr>
              <a:t>אויבים נטענים מחדש </a:t>
            </a:r>
            <a:r>
              <a:rPr lang="he-IL" sz="1800" dirty="0">
                <a:latin typeface="Tahoma" panose="020B0604030504040204" pitchFamily="34" charset="0"/>
                <a:ea typeface="Tahoma" panose="020B0604030504040204" pitchFamily="34" charset="0"/>
                <a:cs typeface="Tahoma" panose="020B0604030504040204" pitchFamily="34" charset="0"/>
              </a:rPr>
              <a:t>– למעט הבוסים במשחק, כל האויבים חוזרים לחיים כאשר השחקן מבקר בנקודת </a:t>
            </a:r>
            <a:r>
              <a:rPr lang="en-US" sz="1800" dirty="0">
                <a:latin typeface="Tahoma" panose="020B0604030504040204" pitchFamily="34" charset="0"/>
                <a:ea typeface="Tahoma" panose="020B0604030504040204" pitchFamily="34" charset="0"/>
                <a:cs typeface="Tahoma" panose="020B0604030504040204" pitchFamily="34" charset="0"/>
              </a:rPr>
              <a:t>Checkpoint</a:t>
            </a:r>
            <a:r>
              <a:rPr lang="he-IL" sz="1800" dirty="0">
                <a:latin typeface="Tahoma" panose="020B0604030504040204" pitchFamily="34" charset="0"/>
                <a:ea typeface="Tahoma" panose="020B0604030504040204" pitchFamily="34" charset="0"/>
                <a:cs typeface="Tahoma" panose="020B0604030504040204" pitchFamily="34" charset="0"/>
              </a:rPr>
              <a:t>. מאחר והמשחק מעודד את השחקן לבקר באזורים קודמים, ומאחר והשחקן אמור להרגיש אתגר – נטרול החוק הזה יגרום לנטרול הרבה מהקושי במשחק.</a:t>
            </a:r>
          </a:p>
          <a:p>
            <a:pPr marL="342900" indent="-342900">
              <a:lnSpc>
                <a:spcPct val="107000"/>
              </a:lnSpc>
              <a:buFont typeface="+mj-lt"/>
              <a:buAutoNum type="arabicPeriod" startAt="4"/>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mj-lt"/>
              <a:buAutoNum type="arabicPeriod" startAt="4"/>
            </a:pPr>
            <a:r>
              <a:rPr lang="he-IL" sz="1800" b="1" dirty="0">
                <a:latin typeface="Tahoma" panose="020B0604030504040204" pitchFamily="34" charset="0"/>
                <a:ea typeface="Tahoma" panose="020B0604030504040204" pitchFamily="34" charset="0"/>
                <a:cs typeface="Tahoma" panose="020B0604030504040204" pitchFamily="34" charset="0"/>
              </a:rPr>
              <a:t>אין ביטול אנימציות – </a:t>
            </a:r>
            <a:r>
              <a:rPr lang="he-IL" sz="1800" dirty="0">
                <a:latin typeface="Tahoma" panose="020B0604030504040204" pitchFamily="34" charset="0"/>
                <a:ea typeface="Tahoma" panose="020B0604030504040204" pitchFamily="34" charset="0"/>
                <a:cs typeface="Tahoma" panose="020B0604030504040204" pitchFamily="34" charset="0"/>
              </a:rPr>
              <a:t>כאשר שחקן מתחייב לביצוע פעולה מסוימת במשחק תהיינה לה השלכות, וביטול ההשלכות האלו על ידי נטרול אנימציות מוריד הרבה מהאתגר האסטרטגי בלחימה במשחק.</a:t>
            </a: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mj-lt"/>
              <a:buAutoNum type="arabicPeriod" startAt="4"/>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mj-lt"/>
              <a:buAutoNum type="arabicPeriod" startAt="4"/>
            </a:pPr>
            <a:r>
              <a:rPr lang="he-IL" sz="1800" b="1" dirty="0">
                <a:latin typeface="Tahoma" panose="020B0604030504040204" pitchFamily="34" charset="0"/>
                <a:ea typeface="Tahoma" panose="020B0604030504040204" pitchFamily="34" charset="0"/>
                <a:cs typeface="Tahoma" panose="020B0604030504040204" pitchFamily="34" charset="0"/>
              </a:rPr>
              <a:t>הגבלת כמות שדרוגים וחפצים בשימוש </a:t>
            </a:r>
            <a:r>
              <a:rPr lang="he-IL" sz="1800" dirty="0">
                <a:latin typeface="Tahoma" panose="020B0604030504040204" pitchFamily="34" charset="0"/>
                <a:ea typeface="Tahoma" panose="020B0604030504040204" pitchFamily="34" charset="0"/>
                <a:cs typeface="Tahoma" panose="020B0604030504040204" pitchFamily="34" charset="0"/>
              </a:rPr>
              <a:t>– במשחק שפע של חפצים המקנים יכולות מיוחדות ושדרוגים לדמות אך רק חלק מהם ניתן לשימוש ברגע נתון. לכן על השחקן ללמוד לשלב ביניהם בצורה מושכלת. </a:t>
            </a:r>
            <a:endParaRPr lang="he-IL" sz="1800" b="1"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Font typeface="Arial" panose="020B0604020202020204" pitchFamily="34" charset="0"/>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Font typeface="Arial" panose="020B0604020202020204" pitchFamily="34" charset="0"/>
              <a:buNone/>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Font typeface="Arial" panose="020B0604020202020204" pitchFamily="34" charset="0"/>
              <a:buNone/>
            </a:pPr>
            <a:endParaRPr lang="he-IL" sz="1800" dirty="0">
              <a:latin typeface="Tahoma" panose="020B0604030504040204" pitchFamily="34" charset="0"/>
              <a:ea typeface="Tahoma" panose="020B0604030504040204" pitchFamily="34" charset="0"/>
              <a:cs typeface="Tahoma" panose="020B0604030504040204" pitchFamily="34" charset="0"/>
            </a:endParaRPr>
          </a:p>
          <a:p>
            <a:endParaRPr lang="he-IL" sz="2400"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2">
            <a:extLst>
              <a:ext uri="{FF2B5EF4-FFF2-40B4-BE49-F238E27FC236}">
                <a16:creationId xmlns:a16="http://schemas.microsoft.com/office/drawing/2014/main" id="{B89B2BBA-97CA-40C6-BD81-0738A2A25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30" r="6050"/>
          <a:stretch/>
        </p:blipFill>
        <p:spPr bwMode="auto">
          <a:xfrm>
            <a:off x="2592948" y="4465408"/>
            <a:ext cx="3263900" cy="2178802"/>
          </a:xfrm>
          <a:prstGeom prst="roundRect">
            <a:avLst>
              <a:gd name="adj" fmla="val 8594"/>
            </a:avLst>
          </a:prstGeom>
          <a:solidFill>
            <a:srgbClr val="FFFFFF">
              <a:shade val="85000"/>
            </a:srgbClr>
          </a:solidFill>
          <a:ln>
            <a:noFill/>
          </a:ln>
          <a:effectLst/>
        </p:spPr>
      </p:pic>
      <p:sp>
        <p:nvSpPr>
          <p:cNvPr id="19" name="תיבת טקסט 18">
            <a:extLst>
              <a:ext uri="{FF2B5EF4-FFF2-40B4-BE49-F238E27FC236}">
                <a16:creationId xmlns:a16="http://schemas.microsoft.com/office/drawing/2014/main" id="{5C8EE948-DD2E-4D48-BDB0-632090B9D3F8}"/>
              </a:ext>
            </a:extLst>
          </p:cNvPr>
          <p:cNvSpPr txBox="1"/>
          <p:nvPr/>
        </p:nvSpPr>
        <p:spPr>
          <a:xfrm>
            <a:off x="419403" y="6120990"/>
            <a:ext cx="1870866" cy="523220"/>
          </a:xfrm>
          <a:prstGeom prst="rect">
            <a:avLst/>
          </a:prstGeom>
          <a:noFill/>
        </p:spPr>
        <p:txBody>
          <a:bodyPr wrap="square" rtlCol="1">
            <a:spAutoFit/>
          </a:bodyPr>
          <a:lstStyle/>
          <a:p>
            <a:r>
              <a:rPr lang="he-IL" sz="1400" dirty="0">
                <a:latin typeface="Tahoma" panose="020B0604030504040204" pitchFamily="34" charset="0"/>
                <a:ea typeface="Tahoma" panose="020B0604030504040204" pitchFamily="34" charset="0"/>
                <a:cs typeface="Tahoma" panose="020B0604030504040204" pitchFamily="34" charset="0"/>
              </a:rPr>
              <a:t>*דוגמא כיצד הגבלה זו מוצגת במשחק</a:t>
            </a:r>
          </a:p>
        </p:txBody>
      </p:sp>
    </p:spTree>
    <p:extLst>
      <p:ext uri="{BB962C8B-B14F-4D97-AF65-F5344CB8AC3E}">
        <p14:creationId xmlns:p14="http://schemas.microsoft.com/office/powerpoint/2010/main" val="2659088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8446901" y="0"/>
            <a:ext cx="3745177"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כותרת 1">
            <a:extLst>
              <a:ext uri="{FF2B5EF4-FFF2-40B4-BE49-F238E27FC236}">
                <a16:creationId xmlns:a16="http://schemas.microsoft.com/office/drawing/2014/main" id="{C2B3C61C-80D5-4ADD-BF30-4F1F48B38513}"/>
              </a:ext>
            </a:extLst>
          </p:cNvPr>
          <p:cNvSpPr>
            <a:spLocks noGrp="1"/>
          </p:cNvSpPr>
          <p:nvPr>
            <p:ph type="title"/>
          </p:nvPr>
        </p:nvSpPr>
        <p:spPr>
          <a:xfrm>
            <a:off x="8908003" y="2307761"/>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חוקים</a:t>
            </a:r>
          </a:p>
        </p:txBody>
      </p:sp>
      <p:pic>
        <p:nvPicPr>
          <p:cNvPr id="9" name="Picture 2" descr="Use links below to save image.">
            <a:extLst>
              <a:ext uri="{FF2B5EF4-FFF2-40B4-BE49-F238E27FC236}">
                <a16:creationId xmlns:a16="http://schemas.microsoft.com/office/drawing/2014/main" id="{98A7A234-0B23-41E3-A2D3-D3F62E86E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0705" y="3320344"/>
            <a:ext cx="1026696" cy="1026696"/>
          </a:xfrm>
          <a:prstGeom prst="rect">
            <a:avLst/>
          </a:prstGeom>
          <a:noFill/>
          <a:extLst>
            <a:ext uri="{909E8E84-426E-40DD-AFC4-6F175D3DCCD1}">
              <a14:hiddenFill xmlns:a14="http://schemas.microsoft.com/office/drawing/2010/main">
                <a:solidFill>
                  <a:srgbClr val="FFFFFF"/>
                </a:solidFill>
              </a14:hiddenFill>
            </a:ext>
          </a:extLst>
        </p:spPr>
      </p:pic>
      <p:sp>
        <p:nvSpPr>
          <p:cNvPr id="12" name="מציין מיקום תוכן 2">
            <a:extLst>
              <a:ext uri="{FF2B5EF4-FFF2-40B4-BE49-F238E27FC236}">
                <a16:creationId xmlns:a16="http://schemas.microsoft.com/office/drawing/2014/main" id="{A1064924-0673-414D-AB40-F162C64C4160}"/>
              </a:ext>
            </a:extLst>
          </p:cNvPr>
          <p:cNvSpPr txBox="1">
            <a:spLocks/>
          </p:cNvSpPr>
          <p:nvPr/>
        </p:nvSpPr>
        <p:spPr>
          <a:xfrm>
            <a:off x="116723" y="404692"/>
            <a:ext cx="8216350" cy="5719017"/>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marL="514350" indent="-285750">
              <a:lnSpc>
                <a:spcPct val="107000"/>
              </a:lnSpc>
              <a:buFont typeface="Calibri" panose="020F0502020204030204" pitchFamily="34" charset="0"/>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514350" indent="-285750">
              <a:lnSpc>
                <a:spcPct val="107000"/>
              </a:lnSpc>
              <a:buFont typeface="Calibri" panose="020F0502020204030204" pitchFamily="34" charset="0"/>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514350" indent="-285750">
              <a:lnSpc>
                <a:spcPct val="107000"/>
              </a:lnSpc>
              <a:buFont typeface="Calibri" panose="020F0502020204030204" pitchFamily="34" charset="0"/>
              <a:buChar char="‼"/>
            </a:pPr>
            <a:r>
              <a:rPr lang="he-IL" sz="1800" dirty="0">
                <a:latin typeface="Tahoma" panose="020B0604030504040204" pitchFamily="34" charset="0"/>
                <a:ea typeface="Tahoma" panose="020B0604030504040204" pitchFamily="34" charset="0"/>
                <a:cs typeface="Tahoma" panose="020B0604030504040204" pitchFamily="34" charset="0"/>
              </a:rPr>
              <a:t>חוקי המשחק משפיעים על חוויית השחקן בכך שהשחקן נדרש להתמודד עם אתגרי חשיבה, לפתח סקרנות ולהתאמן על אסטרטגיית לחימה בזמן אמת.                                                                                          </a:t>
            </a:r>
          </a:p>
          <a:p>
            <a:pPr marL="514350" indent="-285750">
              <a:lnSpc>
                <a:spcPct val="107000"/>
              </a:lnSpc>
              <a:buFont typeface="Calibri" panose="020F0502020204030204" pitchFamily="34" charset="0"/>
              <a:buChar char=" "/>
            </a:pPr>
            <a:r>
              <a:rPr lang="he-IL" sz="1800" dirty="0">
                <a:latin typeface="Tahoma" panose="020B0604030504040204" pitchFamily="34" charset="0"/>
                <a:ea typeface="Tahoma" panose="020B0604030504040204" pitchFamily="34" charset="0"/>
                <a:cs typeface="Tahoma" panose="020B0604030504040204" pitchFamily="34" charset="0"/>
              </a:rPr>
              <a:t>בלעדיהם - לא היה אתגר במשחק, אורכו היה מקוצר משמעותית והכי    חשוב – היה משעמם ולא תורם לשחקן באף צורה.</a:t>
            </a:r>
          </a:p>
          <a:p>
            <a:pPr marL="514350" indent="-285750">
              <a:lnSpc>
                <a:spcPct val="107000"/>
              </a:lnSpc>
              <a:buFont typeface="Calibri" panose="020F0502020204030204" pitchFamily="34" charset="0"/>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514350" indent="-285750">
              <a:lnSpc>
                <a:spcPct val="107000"/>
              </a:lnSpc>
              <a:buFont typeface="Tahoma" panose="020B0604030504040204" pitchFamily="34" charset="0"/>
              <a:buChar char="‼"/>
            </a:pPr>
            <a:r>
              <a:rPr lang="he-IL" sz="1800" dirty="0">
                <a:latin typeface="Tahoma" panose="020B0604030504040204" pitchFamily="34" charset="0"/>
                <a:ea typeface="Tahoma" panose="020B0604030504040204" pitchFamily="34" charset="0"/>
                <a:cs typeface="Tahoma" panose="020B0604030504040204" pitchFamily="34" charset="0"/>
              </a:rPr>
              <a:t>המשחק מסביר את החוקים בדרך של - פשוט לשחק.                            כמעט ואין מסכי הסבר שקוטעים את רצף המשחק מעבר לחפיפה בנושאים מאוד אלמנטריים. באחריות השחקן לפתח אוריינטציה למשחק באופן די זריז, לקרוא על כל חפץ שהוא אוסף ולהתנסות ביכולותיו או סגולותיו.</a:t>
            </a: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Font typeface="Arial" panose="020B0604020202020204" pitchFamily="34" charset="0"/>
              <a:buNone/>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Font typeface="Arial" panose="020B0604020202020204" pitchFamily="34" charset="0"/>
              <a:buNone/>
            </a:pPr>
            <a:endParaRPr lang="he-IL" sz="1800" dirty="0">
              <a:latin typeface="Tahoma" panose="020B0604030504040204" pitchFamily="34" charset="0"/>
              <a:ea typeface="Tahoma" panose="020B0604030504040204" pitchFamily="34" charset="0"/>
              <a:cs typeface="Tahoma" panose="020B0604030504040204" pitchFamily="34" charset="0"/>
            </a:endParaRPr>
          </a:p>
          <a:p>
            <a:endParaRPr lang="he-IL"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12996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4C83B52-BE3D-4804-A41B-2F88FFA29E42}"/>
              </a:ext>
            </a:extLst>
          </p:cNvPr>
          <p:cNvSpPr>
            <a:spLocks noGrp="1"/>
          </p:cNvSpPr>
          <p:nvPr>
            <p:ph type="title"/>
          </p:nvPr>
        </p:nvSpPr>
        <p:spPr>
          <a:xfrm>
            <a:off x="417145" y="2281635"/>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משאבים</a:t>
            </a:r>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מציין מיקום תוכן 2">
            <a:extLst>
              <a:ext uri="{FF2B5EF4-FFF2-40B4-BE49-F238E27FC236}">
                <a16:creationId xmlns:a16="http://schemas.microsoft.com/office/drawing/2014/main" id="{30C92FAE-268C-4F10-8573-942026A7C60C}"/>
              </a:ext>
            </a:extLst>
          </p:cNvPr>
          <p:cNvSpPr>
            <a:spLocks noGrp="1"/>
          </p:cNvSpPr>
          <p:nvPr>
            <p:ph idx="1"/>
          </p:nvPr>
        </p:nvSpPr>
        <p:spPr>
          <a:xfrm>
            <a:off x="6229404" y="245292"/>
            <a:ext cx="5788846" cy="4816236"/>
          </a:xfrm>
        </p:spPr>
        <p:txBody>
          <a:bodyPr>
            <a:noAutofit/>
          </a:bodyPr>
          <a:lstStyle/>
          <a:p>
            <a:pPr marL="0" indent="0">
              <a:lnSpc>
                <a:spcPct val="107000"/>
              </a:lnSpc>
              <a:buNone/>
            </a:pPr>
            <a:r>
              <a:rPr lang="he-IL" sz="1600" dirty="0">
                <a:latin typeface="Tahoma" panose="020B0604030504040204" pitchFamily="34" charset="0"/>
                <a:ea typeface="Tahoma" panose="020B0604030504040204" pitchFamily="34" charset="0"/>
                <a:cs typeface="Tahoma" panose="020B0604030504040204" pitchFamily="34" charset="0"/>
              </a:rPr>
              <a:t>להלן המשאבים הקיימים במשחק והסימון שלהם במסך:</a:t>
            </a:r>
          </a:p>
          <a:p>
            <a:pPr marL="0" indent="0">
              <a:lnSpc>
                <a:spcPct val="107000"/>
              </a:lnSpc>
              <a:buNone/>
            </a:pPr>
            <a:endParaRPr lang="he-IL" sz="16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r>
              <a:rPr lang="en-US" sz="1600" b="1" dirty="0">
                <a:latin typeface="Copperplate Gothic Bold" panose="020B0604020202020204" pitchFamily="34" charset="0"/>
                <a:ea typeface="Tahoma" panose="020B0604030504040204" pitchFamily="34" charset="0"/>
                <a:cs typeface="Tahoma" panose="020B0604030504040204" pitchFamily="34" charset="0"/>
              </a:rPr>
              <a:t>HP</a:t>
            </a:r>
            <a:r>
              <a:rPr lang="he-IL" sz="1600" dirty="0">
                <a:latin typeface="Tahoma" panose="020B0604030504040204" pitchFamily="34" charset="0"/>
                <a:ea typeface="Tahoma" panose="020B0604030504040204" pitchFamily="34" charset="0"/>
                <a:cs typeface="Tahoma" panose="020B0604030504040204" pitchFamily="34" charset="0"/>
              </a:rPr>
              <a:t> – נקודות הפגיעה שאותן השחקן יוכל לסבול לפני שיפסל.                                                משאב זה נדיר מאחר והוא מוגבל, וקיים מס' קטן מאוד של מקומות בהם ניתן להגדיל אותו.</a:t>
            </a:r>
          </a:p>
          <a:p>
            <a:pPr>
              <a:lnSpc>
                <a:spcPct val="107000"/>
              </a:lnSpc>
            </a:pPr>
            <a:endParaRPr lang="he-IL" sz="16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he-IL" sz="16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he-IL" sz="16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he-IL" sz="16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r>
              <a:rPr lang="en-US" sz="1600" b="1" dirty="0">
                <a:latin typeface="Copperplate Gothic Bold" panose="020E0705020206020404" pitchFamily="34" charset="0"/>
                <a:ea typeface="Tahoma" panose="020B0604030504040204" pitchFamily="34" charset="0"/>
                <a:cs typeface="Tahoma" panose="020B0604030504040204" pitchFamily="34" charset="0"/>
              </a:rPr>
              <a:t>Fervor</a:t>
            </a:r>
            <a:r>
              <a:rPr lang="he-IL" sz="1600" dirty="0">
                <a:latin typeface="Tahoma" panose="020B0604030504040204" pitchFamily="34" charset="0"/>
                <a:ea typeface="Tahoma" panose="020B0604030504040204" pitchFamily="34" charset="0"/>
                <a:cs typeface="Tahoma" panose="020B0604030504040204" pitchFamily="34" charset="0"/>
              </a:rPr>
              <a:t> – מעיין מקביל ל-</a:t>
            </a:r>
            <a:r>
              <a:rPr lang="en-US" sz="1600" dirty="0">
                <a:latin typeface="Copperplate Gothic Light" panose="020E0507020206020404" pitchFamily="34" charset="0"/>
                <a:ea typeface="Tahoma" panose="020B0604030504040204" pitchFamily="34" charset="0"/>
                <a:cs typeface="Tahoma" panose="020B0604030504040204" pitchFamily="34" charset="0"/>
              </a:rPr>
              <a:t>Mana</a:t>
            </a:r>
            <a:r>
              <a:rPr lang="he-IL" sz="1600" dirty="0">
                <a:latin typeface="Tahoma" panose="020B0604030504040204" pitchFamily="34" charset="0"/>
                <a:ea typeface="Tahoma" panose="020B0604030504040204" pitchFamily="34" charset="0"/>
                <a:cs typeface="Tahoma" panose="020B0604030504040204" pitchFamily="34" charset="0"/>
              </a:rPr>
              <a:t>, ומשמש כמשאב שמאפשר שימוש ביכולות לחימה מיוחדות. הוא נדיר מאחר ורק התקפות מוצלחות על אויבים טוענות אותו באיטיות, כך שהוא מגביל  את כמות השימושים שניתן לבצע ברגע נתון.</a:t>
            </a:r>
          </a:p>
          <a:p>
            <a:pPr>
              <a:lnSpc>
                <a:spcPct val="107000"/>
              </a:lnSpc>
            </a:pPr>
            <a:endParaRPr lang="he-IL" sz="16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he-IL" sz="16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600" u="sng"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600" u="sng" dirty="0">
              <a:latin typeface="Tahoma" panose="020B0604030504040204" pitchFamily="34" charset="0"/>
              <a:ea typeface="Tahoma" panose="020B0604030504040204" pitchFamily="34" charset="0"/>
              <a:cs typeface="Tahoma" panose="020B0604030504040204" pitchFamily="34" charset="0"/>
            </a:endParaRPr>
          </a:p>
        </p:txBody>
      </p:sp>
      <p:sp>
        <p:nvSpPr>
          <p:cNvPr id="4" name="מלבן 3">
            <a:extLst>
              <a:ext uri="{FF2B5EF4-FFF2-40B4-BE49-F238E27FC236}">
                <a16:creationId xmlns:a16="http://schemas.microsoft.com/office/drawing/2014/main" id="{B38203D5-1056-459A-A17F-589014DDA14F}"/>
              </a:ext>
            </a:extLst>
          </p:cNvPr>
          <p:cNvSpPr/>
          <p:nvPr/>
        </p:nvSpPr>
        <p:spPr>
          <a:xfrm>
            <a:off x="4500156" y="585891"/>
            <a:ext cx="766354" cy="2065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descr="תמונה שמכילה אומנות קליפיפם, שרטוט, גרפיקה, עיצוב&#10;&#10;התיאור נוצר באופן אוטומטי">
            <a:extLst>
              <a:ext uri="{FF2B5EF4-FFF2-40B4-BE49-F238E27FC236}">
                <a16:creationId xmlns:a16="http://schemas.microsoft.com/office/drawing/2014/main" id="{57C68E0D-CB8F-4D7E-A082-242738105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700" y="3268737"/>
            <a:ext cx="1126331" cy="1126331"/>
          </a:xfrm>
          <a:prstGeom prst="rect">
            <a:avLst/>
          </a:prstGeom>
        </p:spPr>
      </p:pic>
      <p:sp>
        <p:nvSpPr>
          <p:cNvPr id="15" name="תיבת טקסט 14">
            <a:extLst>
              <a:ext uri="{FF2B5EF4-FFF2-40B4-BE49-F238E27FC236}">
                <a16:creationId xmlns:a16="http://schemas.microsoft.com/office/drawing/2014/main" id="{2167D42C-22A5-4243-BE4E-4FE77D40A0E6}"/>
              </a:ext>
            </a:extLst>
          </p:cNvPr>
          <p:cNvSpPr txBox="1"/>
          <p:nvPr/>
        </p:nvSpPr>
        <p:spPr>
          <a:xfrm>
            <a:off x="3740383" y="2132251"/>
            <a:ext cx="6086399" cy="4547592"/>
          </a:xfrm>
          <a:prstGeom prst="rect">
            <a:avLst/>
          </a:prstGeom>
          <a:noFill/>
        </p:spPr>
        <p:txBody>
          <a:bodyPr wrap="square">
            <a:spAutoFit/>
          </a:bodyPr>
          <a:lstStyle/>
          <a:p>
            <a:pPr marL="0" indent="0">
              <a:lnSpc>
                <a:spcPct val="107000"/>
              </a:lnSpc>
              <a:buNone/>
            </a:pPr>
            <a:r>
              <a:rPr lang="en-US" sz="1600" b="1" dirty="0">
                <a:latin typeface="Copperplate Gothic Bold" panose="020E0705020206020404" pitchFamily="34" charset="0"/>
                <a:ea typeface="Tahoma" panose="020B0604030504040204" pitchFamily="34" charset="0"/>
                <a:cs typeface="Tahoma" panose="020B0604030504040204" pitchFamily="34" charset="0"/>
              </a:rPr>
              <a:t>Flasks</a:t>
            </a:r>
            <a:r>
              <a:rPr lang="he-IL" sz="1600" dirty="0">
                <a:latin typeface="Tahoma" panose="020B0604030504040204" pitchFamily="34" charset="0"/>
                <a:ea typeface="Tahoma" panose="020B0604030504040204" pitchFamily="34" charset="0"/>
                <a:cs typeface="Tahoma" panose="020B0604030504040204" pitchFamily="34" charset="0"/>
              </a:rPr>
              <a:t> – שיקויי ריפוי שמחזירים נקודות פגיעה שאבדו.                                                                הנדירות שלו נובעת מכך שהוא מוגבל לשימושים ספורים שמתמלאים רק לאחר פסילה או ביקור בנקודת </a:t>
            </a:r>
            <a:r>
              <a:rPr lang="en-US" sz="1600" dirty="0">
                <a:latin typeface="Copperplate Gothic Light" panose="020E0507020206020404" pitchFamily="34" charset="0"/>
                <a:ea typeface="Tahoma" panose="020B0604030504040204" pitchFamily="34" charset="0"/>
                <a:cs typeface="Tahoma" panose="020B0604030504040204" pitchFamily="34" charset="0"/>
              </a:rPr>
              <a:t>Checkpoint</a:t>
            </a:r>
            <a:r>
              <a:rPr lang="he-IL" sz="1600" dirty="0">
                <a:latin typeface="Tahoma" panose="020B0604030504040204" pitchFamily="34" charset="0"/>
                <a:ea typeface="Tahoma" panose="020B0604030504040204" pitchFamily="34" charset="0"/>
                <a:cs typeface="Tahoma" panose="020B0604030504040204" pitchFamily="34" charset="0"/>
              </a:rPr>
              <a:t>,        יש מס' קטן של שיקויים חדשים שניתן למצוא בעולם המשחק, ונדרש להקריב את חלקם בכדי לשפר את יכולות הריפוי שלהם. </a:t>
            </a:r>
          </a:p>
          <a:p>
            <a:pPr marL="0" indent="0">
              <a:lnSpc>
                <a:spcPct val="107000"/>
              </a:lnSpc>
              <a:buNone/>
            </a:pPr>
            <a:endParaRPr lang="he-IL" sz="16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6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6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6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6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6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6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en-US" sz="1600" b="1" dirty="0">
                <a:latin typeface="Copperplate Gothic Bold" panose="020E0705020206020404" pitchFamily="34" charset="0"/>
                <a:ea typeface="Tahoma" panose="020B0604030504040204" pitchFamily="34" charset="0"/>
                <a:cs typeface="Tahoma" panose="020B0604030504040204" pitchFamily="34" charset="0"/>
              </a:rPr>
              <a:t>Tears</a:t>
            </a:r>
            <a:r>
              <a:rPr lang="he-IL" sz="1600" dirty="0">
                <a:latin typeface="Tahoma" panose="020B0604030504040204" pitchFamily="34" charset="0"/>
                <a:ea typeface="Tahoma" panose="020B0604030504040204" pitchFamily="34" charset="0"/>
                <a:cs typeface="Tahoma" panose="020B0604030504040204" pitchFamily="34" charset="0"/>
              </a:rPr>
              <a:t> – משמש כמשאב כספי שאיתו ניתן לרכוש שדרוגים וחפצים מאזורים ודמויות שונות בעולם המשחק. ניתן להשיג אותו רק על ידי השלמת משימות שמספרן מוגבל או בכמויות קטנות על ידי הבסה של אויבים מסביב למפת המשחק, ועל כן הוא נדיר.</a:t>
            </a:r>
          </a:p>
          <a:p>
            <a:pPr marL="0" indent="0">
              <a:lnSpc>
                <a:spcPct val="107000"/>
              </a:lnSpc>
              <a:buNone/>
            </a:pPr>
            <a:endParaRPr lang="he-IL" sz="1600" dirty="0">
              <a:latin typeface="Tahoma" panose="020B0604030504040204" pitchFamily="34" charset="0"/>
              <a:ea typeface="Tahoma" panose="020B0604030504040204" pitchFamily="34" charset="0"/>
              <a:cs typeface="Tahoma" panose="020B0604030504040204" pitchFamily="34" charset="0"/>
            </a:endParaRPr>
          </a:p>
        </p:txBody>
      </p:sp>
      <p:pic>
        <p:nvPicPr>
          <p:cNvPr id="12" name="תמונה 11">
            <a:extLst>
              <a:ext uri="{FF2B5EF4-FFF2-40B4-BE49-F238E27FC236}">
                <a16:creationId xmlns:a16="http://schemas.microsoft.com/office/drawing/2014/main" id="{F1ACF1BF-CD28-4B9D-B6E8-14796DBC79BB}"/>
              </a:ext>
            </a:extLst>
          </p:cNvPr>
          <p:cNvPicPr>
            <a:picLocks noChangeAspect="1"/>
          </p:cNvPicPr>
          <p:nvPr/>
        </p:nvPicPr>
        <p:blipFill>
          <a:blip r:embed="rId3"/>
          <a:stretch>
            <a:fillRect/>
          </a:stretch>
        </p:blipFill>
        <p:spPr>
          <a:xfrm>
            <a:off x="4100601" y="1224876"/>
            <a:ext cx="1995399" cy="306985"/>
          </a:xfrm>
          <a:prstGeom prst="roundRect">
            <a:avLst>
              <a:gd name="adj" fmla="val 8594"/>
            </a:avLst>
          </a:prstGeom>
          <a:solidFill>
            <a:srgbClr val="FFFFFF">
              <a:shade val="85000"/>
            </a:srgbClr>
          </a:solidFill>
          <a:ln>
            <a:noFill/>
          </a:ln>
          <a:effectLst/>
        </p:spPr>
      </p:pic>
      <p:pic>
        <p:nvPicPr>
          <p:cNvPr id="14" name="תמונה 13">
            <a:extLst>
              <a:ext uri="{FF2B5EF4-FFF2-40B4-BE49-F238E27FC236}">
                <a16:creationId xmlns:a16="http://schemas.microsoft.com/office/drawing/2014/main" id="{5E13D9F3-D36E-4E0B-B4BC-7DE66E00D109}"/>
              </a:ext>
            </a:extLst>
          </p:cNvPr>
          <p:cNvPicPr>
            <a:picLocks noChangeAspect="1"/>
          </p:cNvPicPr>
          <p:nvPr/>
        </p:nvPicPr>
        <p:blipFill>
          <a:blip r:embed="rId4"/>
          <a:stretch>
            <a:fillRect/>
          </a:stretch>
        </p:blipFill>
        <p:spPr>
          <a:xfrm>
            <a:off x="4256309" y="4255197"/>
            <a:ext cx="1703136" cy="279742"/>
          </a:xfrm>
          <a:prstGeom prst="roundRect">
            <a:avLst>
              <a:gd name="adj" fmla="val 8594"/>
            </a:avLst>
          </a:prstGeom>
          <a:solidFill>
            <a:srgbClr val="FFFFFF">
              <a:shade val="85000"/>
            </a:srgbClr>
          </a:solidFill>
          <a:ln>
            <a:noFill/>
          </a:ln>
          <a:effectLst/>
        </p:spPr>
      </p:pic>
      <p:pic>
        <p:nvPicPr>
          <p:cNvPr id="17" name="תמונה 16">
            <a:extLst>
              <a:ext uri="{FF2B5EF4-FFF2-40B4-BE49-F238E27FC236}">
                <a16:creationId xmlns:a16="http://schemas.microsoft.com/office/drawing/2014/main" id="{1B9E0FC4-D8D8-4379-9B85-F79C75EB3CE2}"/>
              </a:ext>
            </a:extLst>
          </p:cNvPr>
          <p:cNvPicPr>
            <a:picLocks noChangeAspect="1"/>
          </p:cNvPicPr>
          <p:nvPr/>
        </p:nvPicPr>
        <p:blipFill rotWithShape="1">
          <a:blip r:embed="rId5"/>
          <a:srcRect r="53988"/>
          <a:stretch/>
        </p:blipFill>
        <p:spPr>
          <a:xfrm>
            <a:off x="10634628" y="2459032"/>
            <a:ext cx="575776" cy="809705"/>
          </a:xfrm>
          <a:prstGeom prst="roundRect">
            <a:avLst>
              <a:gd name="adj" fmla="val 8594"/>
            </a:avLst>
          </a:prstGeom>
          <a:solidFill>
            <a:srgbClr val="FFFFFF">
              <a:shade val="85000"/>
            </a:srgbClr>
          </a:solidFill>
          <a:ln>
            <a:noFill/>
          </a:ln>
          <a:effectLst/>
        </p:spPr>
      </p:pic>
      <p:pic>
        <p:nvPicPr>
          <p:cNvPr id="20" name="תמונה 19">
            <a:extLst>
              <a:ext uri="{FF2B5EF4-FFF2-40B4-BE49-F238E27FC236}">
                <a16:creationId xmlns:a16="http://schemas.microsoft.com/office/drawing/2014/main" id="{E833639D-69CD-4600-B6E5-C9BBD933BB6A}"/>
              </a:ext>
            </a:extLst>
          </p:cNvPr>
          <p:cNvPicPr>
            <a:picLocks noChangeAspect="1"/>
          </p:cNvPicPr>
          <p:nvPr/>
        </p:nvPicPr>
        <p:blipFill>
          <a:blip r:embed="rId6"/>
          <a:stretch>
            <a:fillRect/>
          </a:stretch>
        </p:blipFill>
        <p:spPr>
          <a:xfrm>
            <a:off x="10081254" y="5482477"/>
            <a:ext cx="1671460" cy="82156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05221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4C83B52-BE3D-4804-A41B-2F88FFA29E42}"/>
              </a:ext>
            </a:extLst>
          </p:cNvPr>
          <p:cNvSpPr>
            <a:spLocks noGrp="1"/>
          </p:cNvSpPr>
          <p:nvPr>
            <p:ph type="title"/>
          </p:nvPr>
        </p:nvSpPr>
        <p:spPr>
          <a:xfrm>
            <a:off x="417145" y="2281635"/>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משאבים</a:t>
            </a:r>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מציין מיקום תוכן 2">
            <a:extLst>
              <a:ext uri="{FF2B5EF4-FFF2-40B4-BE49-F238E27FC236}">
                <a16:creationId xmlns:a16="http://schemas.microsoft.com/office/drawing/2014/main" id="{30C92FAE-268C-4F10-8573-942026A7C60C}"/>
              </a:ext>
            </a:extLst>
          </p:cNvPr>
          <p:cNvSpPr>
            <a:spLocks noGrp="1"/>
          </p:cNvSpPr>
          <p:nvPr>
            <p:ph idx="1"/>
          </p:nvPr>
        </p:nvSpPr>
        <p:spPr>
          <a:xfrm>
            <a:off x="6974806" y="425827"/>
            <a:ext cx="5114375" cy="2051361"/>
          </a:xfrm>
        </p:spPr>
        <p:txBody>
          <a:bodyPr>
            <a:noAutofit/>
          </a:bodyPr>
          <a:lstStyle/>
          <a:p>
            <a:pPr marL="0" indent="0">
              <a:lnSpc>
                <a:spcPct val="107000"/>
              </a:lnSpc>
              <a:buNone/>
            </a:pPr>
            <a:r>
              <a:rPr lang="en-US" sz="1600" b="1" dirty="0">
                <a:latin typeface="Copperplate Gothic Bold" panose="020B0604020202020204" pitchFamily="34" charset="0"/>
                <a:ea typeface="Tahoma" panose="020B0604030504040204" pitchFamily="34" charset="0"/>
                <a:cs typeface="Tahoma" panose="020B0604030504040204" pitchFamily="34" charset="0"/>
              </a:rPr>
              <a:t>Upgrading Items</a:t>
            </a:r>
            <a:r>
              <a:rPr lang="he-IL" sz="1600" dirty="0">
                <a:latin typeface="Tahoma" panose="020B0604030504040204" pitchFamily="34" charset="0"/>
                <a:ea typeface="Tahoma" panose="020B0604030504040204" pitchFamily="34" charset="0"/>
                <a:cs typeface="Tahoma" panose="020B0604030504040204" pitchFamily="34" charset="0"/>
              </a:rPr>
              <a:t> – במשחק יש מס' סוגים של חפצים נדירים שניתן למצוא פעם אחת בלבד שפותחים עבור שחקן יכולות חדשות או שמשפרים את סגולותיהן של יכולות קיימות. </a:t>
            </a:r>
          </a:p>
          <a:p>
            <a:pPr marL="0" indent="0">
              <a:lnSpc>
                <a:spcPct val="107000"/>
              </a:lnSpc>
              <a:buNone/>
            </a:pPr>
            <a:r>
              <a:rPr lang="he-IL" sz="1600" dirty="0">
                <a:latin typeface="Tahoma" panose="020B0604030504040204" pitchFamily="34" charset="0"/>
                <a:ea typeface="Tahoma" panose="020B0604030504040204" pitchFamily="34" charset="0"/>
                <a:cs typeface="Tahoma" panose="020B0604030504040204" pitchFamily="34" charset="0"/>
              </a:rPr>
              <a:t>לדוגמא, </a:t>
            </a:r>
            <a:r>
              <a:rPr lang="he-IL" sz="1600" dirty="0">
                <a:latin typeface="Copperplate Gothic Light" panose="020E0507020206020404" pitchFamily="34" charset="0"/>
                <a:ea typeface="Tahoma" panose="020B0604030504040204" pitchFamily="34" charset="0"/>
                <a:cs typeface="Tahoma" panose="020B0604030504040204" pitchFamily="34" charset="0"/>
              </a:rPr>
              <a:t>חפץ בשם "</a:t>
            </a:r>
            <a:r>
              <a:rPr lang="en-US" sz="1600" dirty="0" err="1">
                <a:latin typeface="Copperplate Gothic Light" panose="020E0507020206020404" pitchFamily="34" charset="0"/>
                <a:ea typeface="Tahoma" panose="020B0604030504040204" pitchFamily="34" charset="0"/>
                <a:cs typeface="Tahoma" panose="020B0604030504040204" pitchFamily="34" charset="0"/>
              </a:rPr>
              <a:t>Debla</a:t>
            </a:r>
            <a:r>
              <a:rPr lang="en-US" sz="1600" dirty="0">
                <a:latin typeface="Copperplate Gothic Light" panose="020E0507020206020404" pitchFamily="34" charset="0"/>
                <a:ea typeface="Tahoma" panose="020B0604030504040204" pitchFamily="34" charset="0"/>
                <a:cs typeface="Tahoma" panose="020B0604030504040204" pitchFamily="34" charset="0"/>
              </a:rPr>
              <a:t> of the Lights</a:t>
            </a:r>
            <a:r>
              <a:rPr lang="he-IL" sz="1600" dirty="0">
                <a:latin typeface="Copperplate Gothic Light" panose="020E0507020206020404" pitchFamily="34" charset="0"/>
                <a:ea typeface="Tahoma" panose="020B0604030504040204" pitchFamily="34" charset="0"/>
                <a:cs typeface="Tahoma" panose="020B0604030504040204" pitchFamily="34" charset="0"/>
              </a:rPr>
              <a:t>" פותח את היכולת שניתן לראות משמאל.</a:t>
            </a:r>
          </a:p>
          <a:p>
            <a:pPr marL="0" indent="0">
              <a:lnSpc>
                <a:spcPct val="107000"/>
              </a:lnSpc>
              <a:buNone/>
            </a:pPr>
            <a:endParaRPr lang="he-IL" sz="1600" dirty="0">
              <a:latin typeface="Copperplate Gothic Light" panose="020E0507020206020404" pitchFamily="34" charset="0"/>
              <a:ea typeface="Tahoma" panose="020B0604030504040204" pitchFamily="34" charset="0"/>
              <a:cs typeface="Tahoma" panose="020B0604030504040204" pitchFamily="34" charset="0"/>
            </a:endParaRPr>
          </a:p>
          <a:p>
            <a:pPr marL="0" indent="0">
              <a:lnSpc>
                <a:spcPct val="107000"/>
              </a:lnSpc>
              <a:buNone/>
            </a:pPr>
            <a:r>
              <a:rPr lang="he-IL" sz="1600" dirty="0">
                <a:latin typeface="Copperplate Gothic Light" panose="020E0507020206020404" pitchFamily="34" charset="0"/>
                <a:ea typeface="Tahoma" panose="020B0604030504040204" pitchFamily="34" charset="0"/>
                <a:cs typeface="Tahoma" panose="020B0604030504040204" pitchFamily="34" charset="0"/>
              </a:rPr>
              <a:t>את החפצים הללו ניתן לראות ולקרוא                        אודותם במסך העצירה של המשחק                                 תחת קטגוריה המתאימה לכל אחד                            מהסוגים שלהם.</a:t>
            </a:r>
          </a:p>
          <a:p>
            <a:pPr marL="0" indent="0">
              <a:lnSpc>
                <a:spcPct val="107000"/>
              </a:lnSpc>
              <a:buNone/>
            </a:pPr>
            <a:endParaRPr lang="he-IL" sz="1600" dirty="0">
              <a:latin typeface="Copperplate Gothic Light" panose="020E0507020206020404" pitchFamily="34" charset="0"/>
              <a:ea typeface="Tahoma" panose="020B0604030504040204" pitchFamily="34" charset="0"/>
              <a:cs typeface="Tahoma" panose="020B0604030504040204" pitchFamily="34" charset="0"/>
            </a:endParaRPr>
          </a:p>
        </p:txBody>
      </p:sp>
      <p:sp>
        <p:nvSpPr>
          <p:cNvPr id="4" name="מלבן 3">
            <a:extLst>
              <a:ext uri="{FF2B5EF4-FFF2-40B4-BE49-F238E27FC236}">
                <a16:creationId xmlns:a16="http://schemas.microsoft.com/office/drawing/2014/main" id="{B38203D5-1056-459A-A17F-589014DDA14F}"/>
              </a:ext>
            </a:extLst>
          </p:cNvPr>
          <p:cNvSpPr/>
          <p:nvPr/>
        </p:nvSpPr>
        <p:spPr>
          <a:xfrm>
            <a:off x="4500156" y="585891"/>
            <a:ext cx="766354" cy="2065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descr="תמונה שמכילה אומנות קליפיפם, שרטוט, גרפיקה, עיצוב&#10;&#10;התיאור נוצר באופן אוטומטי">
            <a:extLst>
              <a:ext uri="{FF2B5EF4-FFF2-40B4-BE49-F238E27FC236}">
                <a16:creationId xmlns:a16="http://schemas.microsoft.com/office/drawing/2014/main" id="{57C68E0D-CB8F-4D7E-A082-242738105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700" y="3268737"/>
            <a:ext cx="1126331" cy="1126331"/>
          </a:xfrm>
          <a:prstGeom prst="rect">
            <a:avLst/>
          </a:prstGeom>
        </p:spPr>
      </p:pic>
      <p:sp>
        <p:nvSpPr>
          <p:cNvPr id="15" name="תיבת טקסט 14">
            <a:extLst>
              <a:ext uri="{FF2B5EF4-FFF2-40B4-BE49-F238E27FC236}">
                <a16:creationId xmlns:a16="http://schemas.microsoft.com/office/drawing/2014/main" id="{2167D42C-22A5-4243-BE4E-4FE77D40A0E6}"/>
              </a:ext>
            </a:extLst>
          </p:cNvPr>
          <p:cNvSpPr txBox="1"/>
          <p:nvPr/>
        </p:nvSpPr>
        <p:spPr>
          <a:xfrm>
            <a:off x="3589976" y="4112573"/>
            <a:ext cx="5039908" cy="2439835"/>
          </a:xfrm>
          <a:prstGeom prst="rect">
            <a:avLst/>
          </a:prstGeom>
          <a:noFill/>
        </p:spPr>
        <p:txBody>
          <a:bodyPr wrap="square">
            <a:spAutoFit/>
          </a:bodyPr>
          <a:lstStyle/>
          <a:p>
            <a:pPr marL="0" indent="0">
              <a:lnSpc>
                <a:spcPct val="107000"/>
              </a:lnSpc>
              <a:buNone/>
            </a:pPr>
            <a:r>
              <a:rPr lang="en-US" sz="1600" b="1" dirty="0">
                <a:latin typeface="Copperplate Gothic Bold" panose="020E0705020206020404" pitchFamily="34" charset="0"/>
                <a:ea typeface="Tahoma" panose="020B0604030504040204" pitchFamily="34" charset="0"/>
                <a:cs typeface="Tahoma" panose="020B0604030504040204" pitchFamily="34" charset="0"/>
              </a:rPr>
              <a:t>Key Items</a:t>
            </a:r>
            <a:r>
              <a:rPr lang="he-IL" sz="1600" dirty="0">
                <a:latin typeface="Tahoma" panose="020B0604030504040204" pitchFamily="34" charset="0"/>
                <a:ea typeface="Tahoma" panose="020B0604030504040204" pitchFamily="34" charset="0"/>
                <a:cs typeface="Tahoma" panose="020B0604030504040204" pitchFamily="34" charset="0"/>
              </a:rPr>
              <a:t> – חפצים שכל מטרתם היא לפתוח   אזורים חדשים במפת המשחק עבור השחקן.                               הם נדירים מאחר ויש מעט מאוד כאלו, והם לרוב נמצאים במקומות מרוחקים מהאזור שהם פותחים.</a:t>
            </a:r>
          </a:p>
          <a:p>
            <a:pPr marL="0" indent="0">
              <a:lnSpc>
                <a:spcPct val="107000"/>
              </a:lnSpc>
              <a:buNone/>
            </a:pPr>
            <a:endParaRPr lang="he-IL" sz="16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he-IL" sz="1600" dirty="0">
                <a:latin typeface="Tahoma" panose="020B0604030504040204" pitchFamily="34" charset="0"/>
                <a:ea typeface="Tahoma" panose="020B0604030504040204" pitchFamily="34" charset="0"/>
                <a:cs typeface="Tahoma" panose="020B0604030504040204" pitchFamily="34" charset="0"/>
              </a:rPr>
              <a:t>לדוגמא, </a:t>
            </a:r>
            <a:r>
              <a:rPr lang="en-US" sz="1600" dirty="0">
                <a:latin typeface="Copperplate Gothic Light" panose="020E0507020206020404" pitchFamily="34" charset="0"/>
                <a:ea typeface="Tahoma" panose="020B0604030504040204" pitchFamily="34" charset="0"/>
                <a:cs typeface="Tahoma" panose="020B0604030504040204" pitchFamily="34" charset="0"/>
              </a:rPr>
              <a:t>Holy Relics</a:t>
            </a:r>
            <a:r>
              <a:rPr lang="he-IL" sz="1600" dirty="0">
                <a:latin typeface="Copperplate Gothic Light" panose="020E0507020206020404" pitchFamily="34" charset="0"/>
                <a:ea typeface="Tahoma" panose="020B0604030504040204" pitchFamily="34" charset="0"/>
                <a:cs typeface="Tahoma" panose="020B0604030504040204" pitchFamily="34" charset="0"/>
              </a:rPr>
              <a:t> ("שרידי קודש") שיוצרים קירות טיפוס, גשרים וכד' במקומות מוגדרים במפה ומאפשרים לשחקן להגיע לאזורים שטרם היה יכול לבקר בהם.</a:t>
            </a:r>
            <a:endParaRPr lang="he-IL" sz="1600" dirty="0">
              <a:latin typeface="Tahoma" panose="020B0604030504040204" pitchFamily="34" charset="0"/>
              <a:ea typeface="Tahoma" panose="020B0604030504040204" pitchFamily="34" charset="0"/>
              <a:cs typeface="Tahoma" panose="020B0604030504040204" pitchFamily="34" charset="0"/>
            </a:endParaRPr>
          </a:p>
        </p:txBody>
      </p:sp>
      <p:grpSp>
        <p:nvGrpSpPr>
          <p:cNvPr id="16" name="קבוצה 15">
            <a:extLst>
              <a:ext uri="{FF2B5EF4-FFF2-40B4-BE49-F238E27FC236}">
                <a16:creationId xmlns:a16="http://schemas.microsoft.com/office/drawing/2014/main" id="{E9649060-5F90-49F9-A201-E44885B467A3}"/>
              </a:ext>
            </a:extLst>
          </p:cNvPr>
          <p:cNvGrpSpPr/>
          <p:nvPr/>
        </p:nvGrpSpPr>
        <p:grpSpPr>
          <a:xfrm>
            <a:off x="8943796" y="4363639"/>
            <a:ext cx="2985803" cy="1937705"/>
            <a:chOff x="1218789" y="2597234"/>
            <a:chExt cx="2985803" cy="1937705"/>
          </a:xfrm>
        </p:grpSpPr>
        <p:pic>
          <p:nvPicPr>
            <p:cNvPr id="18" name="תמונה 17">
              <a:extLst>
                <a:ext uri="{FF2B5EF4-FFF2-40B4-BE49-F238E27FC236}">
                  <a16:creationId xmlns:a16="http://schemas.microsoft.com/office/drawing/2014/main" id="{3A7AB72C-47FB-4EC9-AC5E-BFD3D036342B}"/>
                </a:ext>
              </a:extLst>
            </p:cNvPr>
            <p:cNvPicPr>
              <a:picLocks noChangeAspect="1"/>
            </p:cNvPicPr>
            <p:nvPr/>
          </p:nvPicPr>
          <p:blipFill>
            <a:blip r:embed="rId3"/>
            <a:stretch>
              <a:fillRect/>
            </a:stretch>
          </p:blipFill>
          <p:spPr>
            <a:xfrm>
              <a:off x="1218789" y="2597234"/>
              <a:ext cx="2985803" cy="1937705"/>
            </a:xfrm>
            <a:prstGeom prst="roundRect">
              <a:avLst>
                <a:gd name="adj" fmla="val 8594"/>
              </a:avLst>
            </a:prstGeom>
            <a:solidFill>
              <a:srgbClr val="FFFFFF">
                <a:shade val="85000"/>
              </a:srgbClr>
            </a:solidFill>
            <a:ln>
              <a:noFill/>
            </a:ln>
            <a:effectLst/>
          </p:spPr>
        </p:pic>
        <p:sp>
          <p:nvSpPr>
            <p:cNvPr id="22" name="חץ: למעלה 21">
              <a:extLst>
                <a:ext uri="{FF2B5EF4-FFF2-40B4-BE49-F238E27FC236}">
                  <a16:creationId xmlns:a16="http://schemas.microsoft.com/office/drawing/2014/main" id="{0A2D82CF-3D4E-40C1-9B09-DB327172A885}"/>
                </a:ext>
              </a:extLst>
            </p:cNvPr>
            <p:cNvSpPr/>
            <p:nvPr/>
          </p:nvSpPr>
          <p:spPr>
            <a:xfrm rot="18904586">
              <a:off x="3837593" y="3689682"/>
              <a:ext cx="355106" cy="683747"/>
            </a:xfrm>
            <a:prstGeom prst="upArrow">
              <a:avLst/>
            </a:prstGeom>
            <a:solidFill>
              <a:srgbClr val="F2F2F2"/>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AutoShape 2" descr="Gif preview">
            <a:extLst>
              <a:ext uri="{FF2B5EF4-FFF2-40B4-BE49-F238E27FC236}">
                <a16:creationId xmlns:a16="http://schemas.microsoft.com/office/drawing/2014/main" id="{D31F1641-E10A-45E9-BF2F-4B8FC76FD8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7" name="תמונה 6">
            <a:extLst>
              <a:ext uri="{FF2B5EF4-FFF2-40B4-BE49-F238E27FC236}">
                <a16:creationId xmlns:a16="http://schemas.microsoft.com/office/drawing/2014/main" id="{A6290230-273E-41D9-9DD0-57E372EB0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6270" y="585891"/>
            <a:ext cx="2827453" cy="1592931"/>
          </a:xfrm>
          <a:prstGeom prst="roundRect">
            <a:avLst>
              <a:gd name="adj" fmla="val 8594"/>
            </a:avLst>
          </a:prstGeom>
          <a:solidFill>
            <a:srgbClr val="FFFFFF">
              <a:shade val="85000"/>
            </a:srgbClr>
          </a:solidFill>
          <a:ln>
            <a:noFill/>
          </a:ln>
          <a:effectLst/>
        </p:spPr>
      </p:pic>
      <p:pic>
        <p:nvPicPr>
          <p:cNvPr id="9" name="תמונה 8">
            <a:extLst>
              <a:ext uri="{FF2B5EF4-FFF2-40B4-BE49-F238E27FC236}">
                <a16:creationId xmlns:a16="http://schemas.microsoft.com/office/drawing/2014/main" id="{40CA2D18-0A64-4623-AD64-EAF05824B14F}"/>
              </a:ext>
            </a:extLst>
          </p:cNvPr>
          <p:cNvPicPr>
            <a:picLocks noChangeAspect="1"/>
          </p:cNvPicPr>
          <p:nvPr/>
        </p:nvPicPr>
        <p:blipFill>
          <a:blip r:embed="rId5"/>
          <a:stretch>
            <a:fillRect/>
          </a:stretch>
        </p:blipFill>
        <p:spPr>
          <a:xfrm>
            <a:off x="3954046" y="2829962"/>
            <a:ext cx="4311768" cy="51701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015453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8446901" y="0"/>
            <a:ext cx="3745177"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כותרת 1">
            <a:extLst>
              <a:ext uri="{FF2B5EF4-FFF2-40B4-BE49-F238E27FC236}">
                <a16:creationId xmlns:a16="http://schemas.microsoft.com/office/drawing/2014/main" id="{C2B3C61C-80D5-4ADD-BF30-4F1F48B38513}"/>
              </a:ext>
            </a:extLst>
          </p:cNvPr>
          <p:cNvSpPr>
            <a:spLocks noGrp="1"/>
          </p:cNvSpPr>
          <p:nvPr>
            <p:ph type="title"/>
          </p:nvPr>
        </p:nvSpPr>
        <p:spPr>
          <a:xfrm>
            <a:off x="8908003" y="2307761"/>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עימותים</a:t>
            </a:r>
          </a:p>
        </p:txBody>
      </p:sp>
      <p:sp>
        <p:nvSpPr>
          <p:cNvPr id="12" name="מציין מיקום תוכן 2">
            <a:extLst>
              <a:ext uri="{FF2B5EF4-FFF2-40B4-BE49-F238E27FC236}">
                <a16:creationId xmlns:a16="http://schemas.microsoft.com/office/drawing/2014/main" id="{A1064924-0673-414D-AB40-F162C64C4160}"/>
              </a:ext>
            </a:extLst>
          </p:cNvPr>
          <p:cNvSpPr txBox="1">
            <a:spLocks/>
          </p:cNvSpPr>
          <p:nvPr/>
        </p:nvSpPr>
        <p:spPr>
          <a:xfrm>
            <a:off x="29069" y="451796"/>
            <a:ext cx="8293717" cy="622060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he-IL" sz="1800" dirty="0">
                <a:latin typeface="Tahoma" panose="020B0604030504040204" pitchFamily="34" charset="0"/>
                <a:ea typeface="Tahoma" panose="020B0604030504040204" pitchFamily="34" charset="0"/>
                <a:cs typeface="Tahoma" panose="020B0604030504040204" pitchFamily="34" charset="0"/>
              </a:rPr>
              <a:t>השחקן נדרש להתמודד עם עימותים תכופים מול שלושה גורמים עיקריים ואכזריים: אויבים מגוונים, הסביבה הקטלנית ובוסים מאתגרים.</a:t>
            </a:r>
          </a:p>
          <a:p>
            <a:pPr marL="0" indent="0">
              <a:lnSpc>
                <a:spcPct val="100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r>
              <a:rPr lang="he-IL" sz="1800" b="1" dirty="0">
                <a:latin typeface="Tahoma" panose="020B0604030504040204" pitchFamily="34" charset="0"/>
                <a:ea typeface="Tahoma" panose="020B0604030504040204" pitchFamily="34" charset="0"/>
                <a:cs typeface="Tahoma" panose="020B0604030504040204" pitchFamily="34" charset="0"/>
              </a:rPr>
              <a:t>אויבים</a:t>
            </a:r>
            <a:r>
              <a:rPr lang="he-IL" sz="1800" dirty="0">
                <a:latin typeface="Tahoma" panose="020B0604030504040204" pitchFamily="34" charset="0"/>
                <a:ea typeface="Tahoma" panose="020B0604030504040204" pitchFamily="34" charset="0"/>
                <a:cs typeface="Tahoma" panose="020B0604030504040204" pitchFamily="34" charset="0"/>
              </a:rPr>
              <a:t> – מגוון אויבים בעלי סגנונות תקיפה שונים: לוחמים לקרב קרוב, קשתים וקוסמים שתוקפים מרחוק, אויבים גדולים ואיטיים שמבצעים נזק כבד, ויריבים זריזים התוקפים במהירות.</a:t>
            </a:r>
          </a:p>
          <a:p>
            <a:pPr>
              <a:lnSpc>
                <a:spcPct val="100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he-IL" sz="1800" b="1" dirty="0">
              <a:latin typeface="Tahoma" panose="020B0604030504040204" pitchFamily="34" charset="0"/>
              <a:ea typeface="Tahoma" panose="020B0604030504040204" pitchFamily="34" charset="0"/>
              <a:cs typeface="Tahoma" panose="020B0604030504040204" pitchFamily="34" charset="0"/>
            </a:endParaRPr>
          </a:p>
          <a:p>
            <a:pPr>
              <a:lnSpc>
                <a:spcPct val="100000"/>
              </a:lnSpc>
            </a:pPr>
            <a:r>
              <a:rPr lang="he-IL" sz="1800" b="1" dirty="0">
                <a:latin typeface="Tahoma" panose="020B0604030504040204" pitchFamily="34" charset="0"/>
                <a:ea typeface="Tahoma" panose="020B0604030504040204" pitchFamily="34" charset="0"/>
                <a:cs typeface="Tahoma" panose="020B0604030504040204" pitchFamily="34" charset="0"/>
              </a:rPr>
              <a:t>הסביבה</a:t>
            </a:r>
            <a:r>
              <a:rPr lang="he-IL" sz="1800" dirty="0">
                <a:latin typeface="Tahoma" panose="020B0604030504040204" pitchFamily="34" charset="0"/>
                <a:ea typeface="Tahoma" panose="020B0604030504040204" pitchFamily="34" charset="0"/>
                <a:cs typeface="Tahoma" panose="020B0604030504040204" pitchFamily="34" charset="0"/>
              </a:rPr>
              <a:t> – עולם המשחק מלא במלכודות כמו פלטפורמות זזות, מלכודות בקרקע ובאוויר, וחללים מסוכנים שהנפילה אליהם גורמת לפסילה.</a:t>
            </a:r>
          </a:p>
          <a:p>
            <a:pPr>
              <a:lnSpc>
                <a:spcPct val="100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Font typeface="Arial" panose="020B0604020202020204" pitchFamily="34" charset="0"/>
              <a:buNone/>
            </a:pPr>
            <a:endParaRPr lang="he-IL" sz="1800" dirty="0">
              <a:latin typeface="Tahoma" panose="020B0604030504040204" pitchFamily="34" charset="0"/>
              <a:ea typeface="Tahoma" panose="020B0604030504040204" pitchFamily="34" charset="0"/>
              <a:cs typeface="Tahoma" panose="020B0604030504040204" pitchFamily="34" charset="0"/>
            </a:endParaRPr>
          </a:p>
          <a:p>
            <a:endParaRPr lang="he-IL" sz="2400" dirty="0">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Use links below to save image.">
            <a:extLst>
              <a:ext uri="{FF2B5EF4-FFF2-40B4-BE49-F238E27FC236}">
                <a16:creationId xmlns:a16="http://schemas.microsoft.com/office/drawing/2014/main" id="{DD695DC6-AC81-4CFF-89EC-4E25CFFF4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4401" y="3313913"/>
            <a:ext cx="1063356" cy="10633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1E64C30-48C1-41E7-90B3-25CD73436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473" y="2439739"/>
            <a:ext cx="1744874" cy="174487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7375F8B-89B7-40A9-85A5-1BA6D8E385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1999" y="2689343"/>
            <a:ext cx="1323380" cy="1323380"/>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E811E94D-322E-4330-99D9-458ABD4964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7700" y="2866391"/>
            <a:ext cx="1120899" cy="1120899"/>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7F9B1E4-6287-4D73-BDAC-E7F6A17816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570" y="2979644"/>
            <a:ext cx="1007646" cy="1007646"/>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C7ADAE58-B0DC-4E9A-966B-E86E68181918}"/>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91000"/>
                    </a14:imgEffect>
                  </a14:imgLayer>
                </a14:imgProps>
              </a:ext>
            </a:extLst>
          </a:blip>
          <a:stretch>
            <a:fillRect/>
          </a:stretch>
        </p:blipFill>
        <p:spPr>
          <a:xfrm>
            <a:off x="1102011" y="5265519"/>
            <a:ext cx="3073916" cy="1446941"/>
          </a:xfrm>
          <a:prstGeom prst="roundRect">
            <a:avLst>
              <a:gd name="adj" fmla="val 8594"/>
            </a:avLst>
          </a:prstGeom>
          <a:solidFill>
            <a:srgbClr val="FFFFFF">
              <a:shade val="85000"/>
            </a:srgbClr>
          </a:solidFill>
          <a:ln>
            <a:noFill/>
          </a:ln>
          <a:effectLst/>
        </p:spPr>
      </p:pic>
      <p:pic>
        <p:nvPicPr>
          <p:cNvPr id="5" name="תמונה 4">
            <a:extLst>
              <a:ext uri="{FF2B5EF4-FFF2-40B4-BE49-F238E27FC236}">
                <a16:creationId xmlns:a16="http://schemas.microsoft.com/office/drawing/2014/main" id="{A5567D0E-586A-4369-A32F-7205197B3E0A}"/>
              </a:ext>
            </a:extLst>
          </p:cNvPr>
          <p:cNvPicPr>
            <a:picLocks noChangeAspect="1"/>
          </p:cNvPicPr>
          <p:nvPr/>
        </p:nvPicPr>
        <p:blipFill>
          <a:blip r:embed="rId10"/>
          <a:stretch>
            <a:fillRect/>
          </a:stretch>
        </p:blipFill>
        <p:spPr>
          <a:xfrm>
            <a:off x="4927041" y="5265519"/>
            <a:ext cx="2153656" cy="144694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063045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8446901" y="0"/>
            <a:ext cx="3745177"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כותרת 1">
            <a:extLst>
              <a:ext uri="{FF2B5EF4-FFF2-40B4-BE49-F238E27FC236}">
                <a16:creationId xmlns:a16="http://schemas.microsoft.com/office/drawing/2014/main" id="{C2B3C61C-80D5-4ADD-BF30-4F1F48B38513}"/>
              </a:ext>
            </a:extLst>
          </p:cNvPr>
          <p:cNvSpPr>
            <a:spLocks noGrp="1"/>
          </p:cNvSpPr>
          <p:nvPr>
            <p:ph type="title"/>
          </p:nvPr>
        </p:nvSpPr>
        <p:spPr>
          <a:xfrm>
            <a:off x="8908003" y="2307761"/>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עימותים</a:t>
            </a:r>
          </a:p>
        </p:txBody>
      </p:sp>
      <p:sp>
        <p:nvSpPr>
          <p:cNvPr id="12" name="מציין מיקום תוכן 2">
            <a:extLst>
              <a:ext uri="{FF2B5EF4-FFF2-40B4-BE49-F238E27FC236}">
                <a16:creationId xmlns:a16="http://schemas.microsoft.com/office/drawing/2014/main" id="{A1064924-0673-414D-AB40-F162C64C4160}"/>
              </a:ext>
            </a:extLst>
          </p:cNvPr>
          <p:cNvSpPr txBox="1">
            <a:spLocks/>
          </p:cNvSpPr>
          <p:nvPr/>
        </p:nvSpPr>
        <p:spPr>
          <a:xfrm>
            <a:off x="29069" y="637392"/>
            <a:ext cx="8293717" cy="622060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e-IL" sz="1800" b="1" dirty="0">
                <a:latin typeface="Tahoma" panose="020B0604030504040204" pitchFamily="34" charset="0"/>
                <a:ea typeface="Tahoma" panose="020B0604030504040204" pitchFamily="34" charset="0"/>
                <a:cs typeface="Tahoma" panose="020B0604030504040204" pitchFamily="34" charset="0"/>
              </a:rPr>
              <a:t>בוסים </a:t>
            </a:r>
            <a:r>
              <a:rPr lang="he-IL" sz="1800" dirty="0">
                <a:latin typeface="Tahoma" panose="020B0604030504040204" pitchFamily="34" charset="0"/>
                <a:ea typeface="Tahoma" panose="020B0604030504040204" pitchFamily="34" charset="0"/>
                <a:cs typeface="Tahoma" panose="020B0604030504040204" pitchFamily="34" charset="0"/>
              </a:rPr>
              <a:t>– אויבים ייחודיים ומורכבים עם נקודות פגיעה רבות, המחייבים את השחקן ללמוד את תבניות ההתקפה שלהם ולגבש אסטרטגיה מותאמת בכדי להביסם ולהתקדם הלאה בעולם המשחק.</a:t>
            </a:r>
          </a:p>
          <a:p>
            <a:pPr>
              <a:lnSpc>
                <a:spcPct val="100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en-US"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en-US"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en-US"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en-US"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Tahoma" panose="020B0604030504040204" pitchFamily="34" charset="0"/>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Tahoma" panose="020B0604030504040204" pitchFamily="34" charset="0"/>
              <a:buChar char="‼"/>
            </a:pPr>
            <a:r>
              <a:rPr lang="he-IL" sz="1800" dirty="0">
                <a:latin typeface="Tahoma" panose="020B0604030504040204" pitchFamily="34" charset="0"/>
                <a:ea typeface="Tahoma" panose="020B0604030504040204" pitchFamily="34" charset="0"/>
                <a:cs typeface="Tahoma" panose="020B0604030504040204" pitchFamily="34" charset="0"/>
              </a:rPr>
              <a:t>לעיתים קרובות עימותים שונים מתמזגים יחד, והשחקן עשוי למצוא עצמו נדרש להתחמק ממתקפות אויבים במקביל לנווט בין מלכודות.</a:t>
            </a: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Font typeface="Arial" panose="020B0604020202020204" pitchFamily="34" charset="0"/>
              <a:buNone/>
            </a:pPr>
            <a:endParaRPr lang="he-IL" sz="1800" dirty="0">
              <a:latin typeface="Tahoma" panose="020B0604030504040204" pitchFamily="34" charset="0"/>
              <a:ea typeface="Tahoma" panose="020B0604030504040204" pitchFamily="34" charset="0"/>
              <a:cs typeface="Tahoma" panose="020B0604030504040204" pitchFamily="34" charset="0"/>
            </a:endParaRPr>
          </a:p>
          <a:p>
            <a:endParaRPr lang="he-IL" sz="2400" dirty="0">
              <a:latin typeface="Tahoma" panose="020B0604030504040204" pitchFamily="34" charset="0"/>
              <a:ea typeface="Tahoma" panose="020B0604030504040204" pitchFamily="34" charset="0"/>
              <a:cs typeface="Tahoma" panose="020B0604030504040204" pitchFamily="34" charset="0"/>
            </a:endParaRPr>
          </a:p>
        </p:txBody>
      </p:sp>
      <p:pic>
        <p:nvPicPr>
          <p:cNvPr id="2" name="מדיה מקוונת 1" title="Hardest boss in Blasphemous - Isidora voice of the dead, no damage">
            <a:hlinkClick r:id="" action="ppaction://media"/>
            <a:extLst>
              <a:ext uri="{FF2B5EF4-FFF2-40B4-BE49-F238E27FC236}">
                <a16:creationId xmlns:a16="http://schemas.microsoft.com/office/drawing/2014/main" id="{A2201E78-621F-4D69-8C88-73AB32065FA4}"/>
              </a:ext>
            </a:extLst>
          </p:cNvPr>
          <p:cNvPicPr>
            <a:picLocks noRot="1" noChangeAspect="1"/>
          </p:cNvPicPr>
          <p:nvPr>
            <a:videoFile r:link="rId1"/>
          </p:nvPr>
        </p:nvPicPr>
        <p:blipFill>
          <a:blip r:embed="rId4"/>
          <a:stretch>
            <a:fillRect/>
          </a:stretch>
        </p:blipFill>
        <p:spPr>
          <a:xfrm>
            <a:off x="1328457" y="1917679"/>
            <a:ext cx="5816973" cy="3286590"/>
          </a:xfrm>
          <a:prstGeom prst="rect">
            <a:avLst/>
          </a:prstGeom>
        </p:spPr>
      </p:pic>
      <p:pic>
        <p:nvPicPr>
          <p:cNvPr id="9" name="Picture 2" descr="Use links below to save image.">
            <a:extLst>
              <a:ext uri="{FF2B5EF4-FFF2-40B4-BE49-F238E27FC236}">
                <a16:creationId xmlns:a16="http://schemas.microsoft.com/office/drawing/2014/main" id="{5C412F3F-DCEF-476D-8C50-B18A9E299B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4401" y="3313913"/>
            <a:ext cx="1063356" cy="1063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81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4C83B52-BE3D-4804-A41B-2F88FFA29E42}"/>
              </a:ext>
            </a:extLst>
          </p:cNvPr>
          <p:cNvSpPr>
            <a:spLocks noGrp="1"/>
          </p:cNvSpPr>
          <p:nvPr>
            <p:ph type="title"/>
          </p:nvPr>
        </p:nvSpPr>
        <p:spPr>
          <a:xfrm>
            <a:off x="417145" y="2281635"/>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גבולות</a:t>
            </a:r>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מלבן 3">
            <a:extLst>
              <a:ext uri="{FF2B5EF4-FFF2-40B4-BE49-F238E27FC236}">
                <a16:creationId xmlns:a16="http://schemas.microsoft.com/office/drawing/2014/main" id="{B38203D5-1056-459A-A17F-589014DDA14F}"/>
              </a:ext>
            </a:extLst>
          </p:cNvPr>
          <p:cNvSpPr/>
          <p:nvPr/>
        </p:nvSpPr>
        <p:spPr>
          <a:xfrm>
            <a:off x="4500156" y="585891"/>
            <a:ext cx="766354" cy="2065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לבן: פינות מעוגלות 2">
            <a:extLst>
              <a:ext uri="{FF2B5EF4-FFF2-40B4-BE49-F238E27FC236}">
                <a16:creationId xmlns:a16="http://schemas.microsoft.com/office/drawing/2014/main" id="{07779828-D82D-4510-93DC-BD617B026231}"/>
              </a:ext>
            </a:extLst>
          </p:cNvPr>
          <p:cNvSpPr/>
          <p:nvPr/>
        </p:nvSpPr>
        <p:spPr>
          <a:xfrm>
            <a:off x="1297709" y="3268737"/>
            <a:ext cx="1149777" cy="923827"/>
          </a:xfrm>
          <a:prstGeom prst="roundRect">
            <a:avLst/>
          </a:prstGeom>
          <a:noFill/>
          <a:ln w="127000" cmpd="dbl">
            <a:solidFill>
              <a:schemeClr val="bg1"/>
            </a:solidFill>
            <a:prstDash val="solid"/>
            <a:extLst>
              <a:ext uri="{C807C97D-BFC1-408E-A445-0C87EB9F89A2}">
                <ask:lineSketchStyleProps xmlns:ask="http://schemas.microsoft.com/office/drawing/2018/sketchyshapes" sd="1219033472">
                  <a:custGeom>
                    <a:avLst/>
                    <a:gdLst>
                      <a:gd name="connsiteX0" fmla="*/ 0 w 1149777"/>
                      <a:gd name="connsiteY0" fmla="*/ 153974 h 923827"/>
                      <a:gd name="connsiteX1" fmla="*/ 153974 w 1149777"/>
                      <a:gd name="connsiteY1" fmla="*/ 0 h 923827"/>
                      <a:gd name="connsiteX2" fmla="*/ 995803 w 1149777"/>
                      <a:gd name="connsiteY2" fmla="*/ 0 h 923827"/>
                      <a:gd name="connsiteX3" fmla="*/ 1149777 w 1149777"/>
                      <a:gd name="connsiteY3" fmla="*/ 153974 h 923827"/>
                      <a:gd name="connsiteX4" fmla="*/ 1149777 w 1149777"/>
                      <a:gd name="connsiteY4" fmla="*/ 769853 h 923827"/>
                      <a:gd name="connsiteX5" fmla="*/ 995803 w 1149777"/>
                      <a:gd name="connsiteY5" fmla="*/ 923827 h 923827"/>
                      <a:gd name="connsiteX6" fmla="*/ 153974 w 1149777"/>
                      <a:gd name="connsiteY6" fmla="*/ 923827 h 923827"/>
                      <a:gd name="connsiteX7" fmla="*/ 0 w 1149777"/>
                      <a:gd name="connsiteY7" fmla="*/ 769853 h 923827"/>
                      <a:gd name="connsiteX8" fmla="*/ 0 w 1149777"/>
                      <a:gd name="connsiteY8" fmla="*/ 153974 h 92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777" h="923827" extrusionOk="0">
                        <a:moveTo>
                          <a:pt x="0" y="153974"/>
                        </a:moveTo>
                        <a:cubicBezTo>
                          <a:pt x="-8542" y="63668"/>
                          <a:pt x="63492" y="2043"/>
                          <a:pt x="153974" y="0"/>
                        </a:cubicBezTo>
                        <a:cubicBezTo>
                          <a:pt x="526205" y="-22321"/>
                          <a:pt x="795069" y="-38097"/>
                          <a:pt x="995803" y="0"/>
                        </a:cubicBezTo>
                        <a:cubicBezTo>
                          <a:pt x="1072107" y="8528"/>
                          <a:pt x="1147700" y="80416"/>
                          <a:pt x="1149777" y="153974"/>
                        </a:cubicBezTo>
                        <a:cubicBezTo>
                          <a:pt x="1157782" y="401963"/>
                          <a:pt x="1164467" y="574514"/>
                          <a:pt x="1149777" y="769853"/>
                        </a:cubicBezTo>
                        <a:cubicBezTo>
                          <a:pt x="1166072" y="856823"/>
                          <a:pt x="1082437" y="920541"/>
                          <a:pt x="995803" y="923827"/>
                        </a:cubicBezTo>
                        <a:cubicBezTo>
                          <a:pt x="605135" y="995690"/>
                          <a:pt x="391605" y="935998"/>
                          <a:pt x="153974" y="923827"/>
                        </a:cubicBezTo>
                        <a:cubicBezTo>
                          <a:pt x="67851" y="913473"/>
                          <a:pt x="-3644" y="859954"/>
                          <a:pt x="0" y="769853"/>
                        </a:cubicBezTo>
                        <a:cubicBezTo>
                          <a:pt x="-36773" y="700441"/>
                          <a:pt x="-51083" y="431319"/>
                          <a:pt x="0" y="1539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170" name="Picture 2">
            <a:extLst>
              <a:ext uri="{FF2B5EF4-FFF2-40B4-BE49-F238E27FC236}">
                <a16:creationId xmlns:a16="http://schemas.microsoft.com/office/drawing/2014/main" id="{A036673E-4C24-414C-8DBA-0B31D76B45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4000"/>
                    </a14:imgEffect>
                    <a14:imgEffect>
                      <a14:brightnessContrast bright="42000"/>
                    </a14:imgEffect>
                  </a14:imgLayer>
                </a14:imgProps>
              </a:ext>
              <a:ext uri="{28A0092B-C50C-407E-A947-70E740481C1C}">
                <a14:useLocalDpi xmlns:a14="http://schemas.microsoft.com/office/drawing/2010/main" val="0"/>
              </a:ext>
            </a:extLst>
          </a:blip>
          <a:srcRect/>
          <a:stretch>
            <a:fillRect/>
          </a:stretch>
        </p:blipFill>
        <p:spPr bwMode="auto">
          <a:xfrm>
            <a:off x="8559882" y="4004030"/>
            <a:ext cx="2334409" cy="233440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B08C3FE-50D4-4309-B2BD-18E1177B35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97" t="11868" r="1591" b="9742"/>
          <a:stretch/>
        </p:blipFill>
        <p:spPr bwMode="auto">
          <a:xfrm>
            <a:off x="5360778" y="3966322"/>
            <a:ext cx="2334408" cy="2360348"/>
          </a:xfrm>
          <a:prstGeom prst="rect">
            <a:avLst/>
          </a:prstGeom>
          <a:noFill/>
          <a:extLst>
            <a:ext uri="{909E8E84-426E-40DD-AFC4-6F175D3DCCD1}">
              <a14:hiddenFill xmlns:a14="http://schemas.microsoft.com/office/drawing/2010/main">
                <a:solidFill>
                  <a:srgbClr val="FFFFFF"/>
                </a:solidFill>
              </a14:hiddenFill>
            </a:ext>
          </a:extLst>
        </p:spPr>
      </p:pic>
      <p:sp>
        <p:nvSpPr>
          <p:cNvPr id="35" name="מציין מיקום תוכן 2">
            <a:extLst>
              <a:ext uri="{FF2B5EF4-FFF2-40B4-BE49-F238E27FC236}">
                <a16:creationId xmlns:a16="http://schemas.microsoft.com/office/drawing/2014/main" id="{30C92FAE-268C-4F10-8573-942026A7C60C}"/>
              </a:ext>
            </a:extLst>
          </p:cNvPr>
          <p:cNvSpPr>
            <a:spLocks noGrp="1"/>
          </p:cNvSpPr>
          <p:nvPr>
            <p:ph idx="1"/>
          </p:nvPr>
        </p:nvSpPr>
        <p:spPr>
          <a:xfrm>
            <a:off x="3822554" y="311279"/>
            <a:ext cx="8287263" cy="6367417"/>
          </a:xfrm>
        </p:spPr>
        <p:txBody>
          <a:bodyPr>
            <a:normAutofit/>
          </a:bodyPr>
          <a:lstStyle/>
          <a:p>
            <a:pPr marL="0" indent="0">
              <a:lnSpc>
                <a:spcPct val="107000"/>
              </a:lnSpc>
              <a:buNone/>
            </a:pPr>
            <a:r>
              <a:rPr lang="he-IL" sz="1800" dirty="0">
                <a:latin typeface="Tahoma" panose="020B0604030504040204" pitchFamily="34" charset="0"/>
                <a:ea typeface="Tahoma" panose="020B0604030504040204" pitchFamily="34" charset="0"/>
                <a:cs typeface="Tahoma" panose="020B0604030504040204" pitchFamily="34" charset="0"/>
              </a:rPr>
              <a:t>המשחק עם עולם שטוח וסמי-פתוח מאחר והשחקן חופשי להסתובב בעולם, אך עדיין נדרש לעבור בדרכים מסוימות בכדי להמשיך ולהתקדם לאזורים חדשים.                   </a:t>
            </a:r>
          </a:p>
          <a:p>
            <a:pPr marL="0" indent="0">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he-IL" sz="1800" b="1" dirty="0">
                <a:effectLst/>
                <a:latin typeface="Tahoma" panose="020B0604030504040204" pitchFamily="34" charset="0"/>
                <a:ea typeface="Tahoma" panose="020B0604030504040204" pitchFamily="34" charset="0"/>
                <a:cs typeface="Tahoma" panose="020B0604030504040204" pitchFamily="34" charset="0"/>
              </a:rPr>
              <a:t>משמעות</a:t>
            </a:r>
            <a:r>
              <a:rPr lang="he-IL" sz="1800" dirty="0">
                <a:effectLst/>
                <a:latin typeface="Tahoma" panose="020B0604030504040204" pitchFamily="34" charset="0"/>
                <a:ea typeface="Tahoma" panose="020B0604030504040204" pitchFamily="34" charset="0"/>
                <a:cs typeface="Tahoma" panose="020B0604030504040204" pitchFamily="34" charset="0"/>
              </a:rPr>
              <a:t> - המשחק מחולק לבלוקים נפרדים במפת המשחק, כשכל בלוק בעל משמעות שונה (בלוק לחימה, בלוק חנות, אזור סודי עם חפץ מיוחד וכד').</a:t>
            </a:r>
          </a:p>
          <a:p>
            <a:pPr>
              <a:lnSpc>
                <a:spcPct val="107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he-IL" sz="1800" b="1" dirty="0">
                <a:effectLst/>
                <a:latin typeface="Tahoma" panose="020B0604030504040204" pitchFamily="34" charset="0"/>
                <a:ea typeface="Tahoma" panose="020B0604030504040204" pitchFamily="34" charset="0"/>
                <a:cs typeface="Tahoma" panose="020B0604030504040204" pitchFamily="34" charset="0"/>
              </a:rPr>
              <a:t>ניידות</a:t>
            </a:r>
            <a:r>
              <a:rPr lang="he-IL" sz="1800" dirty="0">
                <a:effectLst/>
                <a:latin typeface="Tahoma" panose="020B0604030504040204" pitchFamily="34" charset="0"/>
                <a:ea typeface="Tahoma" panose="020B0604030504040204" pitchFamily="34" charset="0"/>
                <a:cs typeface="Tahoma" panose="020B0604030504040204" pitchFamily="34" charset="0"/>
              </a:rPr>
              <a:t> – המשחק מאתגר את השחקן בניידותו לאור מכשולים ואויבים רבים שיש לאורך הדרך. עם זאת המשחק כן מסייע במעבר של מרחקים גדולים ע"י "שערי </a:t>
            </a:r>
            <a:r>
              <a:rPr lang="he-IL" sz="1800" dirty="0" err="1">
                <a:effectLst/>
                <a:latin typeface="Tahoma" panose="020B0604030504040204" pitchFamily="34" charset="0"/>
                <a:ea typeface="Tahoma" panose="020B0604030504040204" pitchFamily="34" charset="0"/>
                <a:cs typeface="Tahoma" panose="020B0604030504040204" pitchFamily="34" charset="0"/>
              </a:rPr>
              <a:t>השתגרות</a:t>
            </a:r>
            <a:r>
              <a:rPr lang="he-IL" sz="1800" dirty="0">
                <a:effectLst/>
                <a:latin typeface="Tahoma" panose="020B0604030504040204" pitchFamily="34" charset="0"/>
                <a:ea typeface="Tahoma" panose="020B0604030504040204" pitchFamily="34" charset="0"/>
                <a:cs typeface="Tahoma" panose="020B0604030504040204" pitchFamily="34" charset="0"/>
              </a:rPr>
              <a:t>" ובטעינת המשחק מ"נקודות שמירה" לאחר פסילה.</a:t>
            </a:r>
          </a:p>
          <a:p>
            <a:pPr marL="0" indent="0">
              <a:lnSpc>
                <a:spcPct val="107000"/>
              </a:lnSpc>
              <a:buNone/>
            </a:pPr>
            <a:r>
              <a:rPr lang="he-IL"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49631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4C83B52-BE3D-4804-A41B-2F88FFA29E42}"/>
              </a:ext>
            </a:extLst>
          </p:cNvPr>
          <p:cNvSpPr>
            <a:spLocks noGrp="1"/>
          </p:cNvSpPr>
          <p:nvPr>
            <p:ph type="title"/>
          </p:nvPr>
        </p:nvSpPr>
        <p:spPr>
          <a:xfrm>
            <a:off x="417145" y="2281635"/>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גבולות</a:t>
            </a:r>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מלבן 3">
            <a:extLst>
              <a:ext uri="{FF2B5EF4-FFF2-40B4-BE49-F238E27FC236}">
                <a16:creationId xmlns:a16="http://schemas.microsoft.com/office/drawing/2014/main" id="{B38203D5-1056-459A-A17F-589014DDA14F}"/>
              </a:ext>
            </a:extLst>
          </p:cNvPr>
          <p:cNvSpPr/>
          <p:nvPr/>
        </p:nvSpPr>
        <p:spPr>
          <a:xfrm>
            <a:off x="4500156" y="585891"/>
            <a:ext cx="766354" cy="2065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לבן: פינות מעוגלות 2">
            <a:extLst>
              <a:ext uri="{FF2B5EF4-FFF2-40B4-BE49-F238E27FC236}">
                <a16:creationId xmlns:a16="http://schemas.microsoft.com/office/drawing/2014/main" id="{07779828-D82D-4510-93DC-BD617B026231}"/>
              </a:ext>
            </a:extLst>
          </p:cNvPr>
          <p:cNvSpPr/>
          <p:nvPr/>
        </p:nvSpPr>
        <p:spPr>
          <a:xfrm>
            <a:off x="1297709" y="3268737"/>
            <a:ext cx="1149777" cy="923827"/>
          </a:xfrm>
          <a:prstGeom prst="roundRect">
            <a:avLst/>
          </a:prstGeom>
          <a:noFill/>
          <a:ln w="127000" cmpd="dbl">
            <a:solidFill>
              <a:schemeClr val="bg1"/>
            </a:solidFill>
            <a:prstDash val="solid"/>
            <a:extLst>
              <a:ext uri="{C807C97D-BFC1-408E-A445-0C87EB9F89A2}">
                <ask:lineSketchStyleProps xmlns:ask="http://schemas.microsoft.com/office/drawing/2018/sketchyshapes" sd="1219033472">
                  <a:custGeom>
                    <a:avLst/>
                    <a:gdLst>
                      <a:gd name="connsiteX0" fmla="*/ 0 w 1149777"/>
                      <a:gd name="connsiteY0" fmla="*/ 153974 h 923827"/>
                      <a:gd name="connsiteX1" fmla="*/ 153974 w 1149777"/>
                      <a:gd name="connsiteY1" fmla="*/ 0 h 923827"/>
                      <a:gd name="connsiteX2" fmla="*/ 995803 w 1149777"/>
                      <a:gd name="connsiteY2" fmla="*/ 0 h 923827"/>
                      <a:gd name="connsiteX3" fmla="*/ 1149777 w 1149777"/>
                      <a:gd name="connsiteY3" fmla="*/ 153974 h 923827"/>
                      <a:gd name="connsiteX4" fmla="*/ 1149777 w 1149777"/>
                      <a:gd name="connsiteY4" fmla="*/ 769853 h 923827"/>
                      <a:gd name="connsiteX5" fmla="*/ 995803 w 1149777"/>
                      <a:gd name="connsiteY5" fmla="*/ 923827 h 923827"/>
                      <a:gd name="connsiteX6" fmla="*/ 153974 w 1149777"/>
                      <a:gd name="connsiteY6" fmla="*/ 923827 h 923827"/>
                      <a:gd name="connsiteX7" fmla="*/ 0 w 1149777"/>
                      <a:gd name="connsiteY7" fmla="*/ 769853 h 923827"/>
                      <a:gd name="connsiteX8" fmla="*/ 0 w 1149777"/>
                      <a:gd name="connsiteY8" fmla="*/ 153974 h 92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777" h="923827" extrusionOk="0">
                        <a:moveTo>
                          <a:pt x="0" y="153974"/>
                        </a:moveTo>
                        <a:cubicBezTo>
                          <a:pt x="-8542" y="63668"/>
                          <a:pt x="63492" y="2043"/>
                          <a:pt x="153974" y="0"/>
                        </a:cubicBezTo>
                        <a:cubicBezTo>
                          <a:pt x="526205" y="-22321"/>
                          <a:pt x="795069" y="-38097"/>
                          <a:pt x="995803" y="0"/>
                        </a:cubicBezTo>
                        <a:cubicBezTo>
                          <a:pt x="1072107" y="8528"/>
                          <a:pt x="1147700" y="80416"/>
                          <a:pt x="1149777" y="153974"/>
                        </a:cubicBezTo>
                        <a:cubicBezTo>
                          <a:pt x="1157782" y="401963"/>
                          <a:pt x="1164467" y="574514"/>
                          <a:pt x="1149777" y="769853"/>
                        </a:cubicBezTo>
                        <a:cubicBezTo>
                          <a:pt x="1166072" y="856823"/>
                          <a:pt x="1082437" y="920541"/>
                          <a:pt x="995803" y="923827"/>
                        </a:cubicBezTo>
                        <a:cubicBezTo>
                          <a:pt x="605135" y="995690"/>
                          <a:pt x="391605" y="935998"/>
                          <a:pt x="153974" y="923827"/>
                        </a:cubicBezTo>
                        <a:cubicBezTo>
                          <a:pt x="67851" y="913473"/>
                          <a:pt x="-3644" y="859954"/>
                          <a:pt x="0" y="769853"/>
                        </a:cubicBezTo>
                        <a:cubicBezTo>
                          <a:pt x="-36773" y="700441"/>
                          <a:pt x="-51083" y="431319"/>
                          <a:pt x="0" y="15397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מציין מיקום תוכן 2">
            <a:extLst>
              <a:ext uri="{FF2B5EF4-FFF2-40B4-BE49-F238E27FC236}">
                <a16:creationId xmlns:a16="http://schemas.microsoft.com/office/drawing/2014/main" id="{30C92FAE-268C-4F10-8573-942026A7C60C}"/>
              </a:ext>
            </a:extLst>
          </p:cNvPr>
          <p:cNvSpPr>
            <a:spLocks noGrp="1"/>
          </p:cNvSpPr>
          <p:nvPr>
            <p:ph idx="1"/>
          </p:nvPr>
        </p:nvSpPr>
        <p:spPr>
          <a:xfrm>
            <a:off x="3904727" y="358414"/>
            <a:ext cx="8287263" cy="6423386"/>
          </a:xfrm>
        </p:spPr>
        <p:txBody>
          <a:bodyPr>
            <a:normAutofit/>
          </a:bodyPr>
          <a:lstStyle/>
          <a:p>
            <a:pPr>
              <a:lnSpc>
                <a:spcPct val="107000"/>
              </a:lnSpc>
            </a:pPr>
            <a:r>
              <a:rPr lang="he-IL" sz="1800" b="1" dirty="0">
                <a:latin typeface="Tahoma" panose="020B0604030504040204" pitchFamily="34" charset="0"/>
                <a:ea typeface="Tahoma" panose="020B0604030504040204" pitchFamily="34" charset="0"/>
                <a:cs typeface="Tahoma" panose="020B0604030504040204" pitchFamily="34" charset="0"/>
              </a:rPr>
              <a:t>התמצאות</a:t>
            </a:r>
            <a:r>
              <a:rPr lang="he-IL" sz="1800" dirty="0">
                <a:effectLst/>
                <a:latin typeface="Tahoma" panose="020B0604030504040204" pitchFamily="34" charset="0"/>
                <a:ea typeface="Tahoma" panose="020B0604030504040204" pitchFamily="34" charset="0"/>
                <a:cs typeface="Tahoma" panose="020B0604030504040204" pitchFamily="34" charset="0"/>
              </a:rPr>
              <a:t> – המשחק עוזר לשחקן בהתמצאותו במפה על ידי תיעוד של אזורים שכבר ביקר בהם, ותיעוד מינימליסטי של נקודות מפתח שנמצאות באותם באזורים.</a:t>
            </a:r>
          </a:p>
          <a:p>
            <a:pPr>
              <a:lnSpc>
                <a:spcPct val="107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he-IL" sz="1800" b="1" dirty="0">
                <a:latin typeface="Tahoma" panose="020B0604030504040204" pitchFamily="34" charset="0"/>
                <a:ea typeface="Tahoma" panose="020B0604030504040204" pitchFamily="34" charset="0"/>
                <a:cs typeface="Tahoma" panose="020B0604030504040204" pitchFamily="34" charset="0"/>
              </a:rPr>
              <a:t>הסבר על הגבולות – </a:t>
            </a:r>
            <a:r>
              <a:rPr lang="he-IL" sz="1800" dirty="0">
                <a:latin typeface="Tahoma" panose="020B0604030504040204" pitchFamily="34" charset="0"/>
                <a:ea typeface="Tahoma" panose="020B0604030504040204" pitchFamily="34" charset="0"/>
                <a:cs typeface="Tahoma" panose="020B0604030504040204" pitchFamily="34" charset="0"/>
              </a:rPr>
              <a:t>המשחק מלמד את גבולותיו דרך היתקעות בהם או פסילה מיידית (כמו נפילה מהמפה). במקרים שנתקל באזורים חסומים, השחקן נדרש לחקור את שאר העולם עד שימצא את הדרך לפתוח אותם.</a:t>
            </a:r>
            <a:endParaRPr lang="en-US" sz="18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7" name="תמונה 6">
            <a:extLst>
              <a:ext uri="{FF2B5EF4-FFF2-40B4-BE49-F238E27FC236}">
                <a16:creationId xmlns:a16="http://schemas.microsoft.com/office/drawing/2014/main" id="{CD0968FA-7630-425C-BD4A-1D294C9199E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28" b="97931" l="7660" r="99149">
                        <a14:foregroundMark x1="25575" y1="10529" x2="30216" y2="8464"/>
                        <a14:foregroundMark x1="22109" y1="12071" x2="23656" y2="11382"/>
                        <a14:foregroundMark x1="18356" y1="13740" x2="21594" y2="12300"/>
                        <a14:foregroundMark x1="16624" y1="14511" x2="17698" y2="14033"/>
                        <a14:foregroundMark x1="15077" y1="15199" x2="15593" y2="14969"/>
                        <a14:foregroundMark x1="8936" y1="17931" x2="14046" y2="15658"/>
                        <a14:foregroundMark x1="53869" y1="8914" x2="55745" y2="8966"/>
                        <a14:foregroundMark x1="51764" y1="8856" x2="53027" y2="8891"/>
                        <a14:foregroundMark x1="48817" y1="8775" x2="50922" y2="8833"/>
                        <a14:foregroundMark x1="47286" y1="8733" x2="48396" y2="8764"/>
                        <a14:foregroundMark x1="44186" y1="8648" x2="46444" y2="8710"/>
                        <a14:foregroundMark x1="37453" y1="8463" x2="43344" y2="8625"/>
                        <a14:foregroundMark x1="34656" y1="8386" x2="36506" y2="8437"/>
                        <a14:foregroundMark x1="31556" y1="8301" x2="33814" y2="8363"/>
                        <a14:foregroundMark x1="41838" y1="12458" x2="25532" y2="16552"/>
                        <a14:foregroundMark x1="44441" y1="11805" x2="42783" y2="12221"/>
                        <a14:foregroundMark x1="45315" y1="11585" x2="44827" y2="11707"/>
                        <a14:foregroundMark x1="46377" y1="11318" x2="46259" y2="11348"/>
                        <a14:foregroundMark x1="47152" y1="11123" x2="46764" y2="11220"/>
                        <a14:foregroundMark x1="50336" y1="10324" x2="48067" y2="10894"/>
                        <a14:foregroundMark x1="52697" y1="9731" x2="51280" y2="10087"/>
                        <a14:foregroundMark x1="55745" y1="8966" x2="53641" y2="9494"/>
                        <a14:foregroundMark x1="47582" y1="13302" x2="47985" y2="13243"/>
                        <a14:foregroundMark x1="47005" y1="13388" x2="47180" y2="13362"/>
                        <a14:foregroundMark x1="45571" y1="13600" x2="46375" y2="13481"/>
                        <a14:foregroundMark x1="25532" y1="16552" x2="45169" y2="13659"/>
                        <a14:foregroundMark x1="29287" y1="10829" x2="25623" y2="10405"/>
                        <a14:foregroundMark x1="32691" y1="11223" x2="30508" y2="10970"/>
                        <a14:foregroundMark x1="41905" y1="12289" x2="33505" y2="11317"/>
                        <a14:foregroundMark x1="44761" y1="12620" x2="42719" y2="12384"/>
                        <a14:foregroundMark x1="46098" y1="12775" x2="45715" y2="12731"/>
                        <a14:foregroundMark x1="46789" y1="12855" x2="46544" y2="12826"/>
                        <a14:foregroundMark x1="47882" y1="12981" x2="47435" y2="12929"/>
                        <a14:foregroundMark x1="48117" y1="11023" x2="48511" y2="11034"/>
                        <a14:foregroundMark x1="46669" y1="10979" x2="47101" y2="10992"/>
                        <a14:foregroundMark x1="44517" y1="10917" x2="45378" y2="10942"/>
                        <a14:foregroundMark x1="43309" y1="10881" x2="44087" y2="10904"/>
                        <a14:foregroundMark x1="33786" y1="10601" x2="42468" y2="10856"/>
                        <a14:foregroundMark x1="30689" y1="10510" x2="32945" y2="10576"/>
                        <a14:foregroundMark x1="25641" y1="10361" x2="29427" y2="10472"/>
                        <a14:foregroundMark x1="48511" y1="11034" x2="48936" y2="10345"/>
                        <a14:foregroundMark x1="71177" y1="87269" x2="66809" y2="86207"/>
                        <a14:foregroundMark x1="69861" y1="93784" x2="70982" y2="93654"/>
                        <a14:foregroundMark x1="63830" y1="94483" x2="69047" y2="93878"/>
                        <a14:foregroundMark x1="23191" y1="20690" x2="32340" y2="50345"/>
                        <a14:foregroundMark x1="22978" y1="20000" x2="23191" y2="20690"/>
                        <a14:foregroundMark x1="22553" y1="18621" x2="22978" y2="20000"/>
                        <a14:foregroundMark x1="32340" y1="50345" x2="42979" y2="50345"/>
                        <a14:foregroundMark x1="34043" y1="50345" x2="22979" y2="49655"/>
                        <a14:foregroundMark x1="23404" y1="50345" x2="29362" y2="51034"/>
                        <a14:foregroundMark x1="22181" y1="24469" x2="22128" y2="20690"/>
                        <a14:foregroundMark x1="22553" y1="51034" x2="22197" y2="25592"/>
                        <a14:foregroundMark x1="21931" y1="16856" x2="22553" y2="17241"/>
                        <a14:foregroundMark x1="20563" y1="16008" x2="21589" y2="16644"/>
                        <a14:foregroundMark x1="18309" y1="14611" x2="20221" y2="15796"/>
                        <a14:foregroundMark x1="17376" y1="14033" x2="17607" y2="14176"/>
                        <a14:foregroundMark x1="15895" y1="13116" x2="16238" y2="13328"/>
                        <a14:foregroundMark x1="12535" y1="11034" x2="15211" y2="12692"/>
                        <a14:foregroundMark x1="10310" y1="9655" x2="12535" y2="11034"/>
                        <a14:foregroundMark x1="8085" y1="8276" x2="10310" y2="9655"/>
                        <a14:foregroundMark x1="26965" y1="6988" x2="29787" y2="6897"/>
                        <a14:foregroundMark x1="20931" y1="7184" x2="25672" y2="7030"/>
                        <a14:foregroundMark x1="8511" y1="7586" x2="19207" y2="7240"/>
                        <a14:foregroundMark x1="52533" y1="6897" x2="52766" y2="6897"/>
                        <a14:foregroundMark x1="49555" y1="6897" x2="51682" y2="6897"/>
                        <a14:foregroundMark x1="48007" y1="6897" x2="49129" y2="6897"/>
                        <a14:foregroundMark x1="44874" y1="6897" x2="47156" y2="6897"/>
                        <a14:foregroundMark x1="38683" y1="6897" x2="44023" y2="6897"/>
                        <a14:foregroundMark x1="35241" y1="6897" x2="37716" y2="6897"/>
                        <a14:foregroundMark x1="32108" y1="6897" x2="34390" y2="6897"/>
                        <a14:foregroundMark x1="29787" y1="6897" x2="30831" y2="6897"/>
                        <a14:foregroundMark x1="62752" y1="37241" x2="62979" y2="37931"/>
                        <a14:foregroundMark x1="62298" y1="35862" x2="62525" y2="36552"/>
                        <a14:foregroundMark x1="62071" y1="35172" x2="62298" y2="35862"/>
                        <a14:foregroundMark x1="61276" y1="32756" x2="61390" y2="33103"/>
                        <a14:foregroundMark x1="59575" y1="27586" x2="60029" y2="28966"/>
                        <a14:foregroundMark x1="58213" y1="23448" x2="58440" y2="24138"/>
                        <a14:foregroundMark x1="57305" y1="20690" x2="57532" y2="21379"/>
                        <a14:foregroundMark x1="57078" y1="20000" x2="57305" y2="20690"/>
                        <a14:foregroundMark x1="56761" y1="19037" x2="57078" y2="20000"/>
                        <a14:foregroundMark x1="54794" y1="13059" x2="56932" y2="19557"/>
                        <a14:foregroundMark x1="53630" y1="9522" x2="54600" y2="12470"/>
                        <a14:foregroundMark x1="52766" y1="6897" x2="53242" y2="8343"/>
                        <a14:foregroundMark x1="62979" y1="37931" x2="62979" y2="38621"/>
                        <a14:foregroundMark x1="8596" y1="11034" x2="8936" y2="16552"/>
                        <a14:foregroundMark x1="8511" y1="9655" x2="8596" y2="11034"/>
                        <a14:foregroundMark x1="63151" y1="35172" x2="63404" y2="35862"/>
                        <a14:foregroundMark x1="62644" y1="33793" x2="63151" y2="35172"/>
                        <a14:foregroundMark x1="62137" y1="32414" x2="62391" y2="33103"/>
                        <a14:foregroundMark x1="62104" y1="32324" x2="62137" y2="32414"/>
                        <a14:foregroundMark x1="60364" y1="27586" x2="60871" y2="28966"/>
                        <a14:foregroundMark x1="58844" y1="23448" x2="59097" y2="24138"/>
                        <a14:foregroundMark x1="57831" y1="20690" x2="58084" y2="21379"/>
                        <a14:foregroundMark x1="57276" y1="19178" x2="57578" y2="20000"/>
                        <a14:foregroundMark x1="56592" y1="17316" x2="57133" y2="18789"/>
                        <a14:foregroundMark x1="54915" y1="12749" x2="56565" y2="17241"/>
                        <a14:foregroundMark x1="53682" y1="9390" x2="54710" y2="12190"/>
                        <a14:foregroundMark x1="52766" y1="6897" x2="53270" y2="8270"/>
                        <a14:foregroundMark x1="42979" y1="19310" x2="42128" y2="17931"/>
                        <a14:foregroundMark x1="54531" y1="18058" x2="55745" y2="17931"/>
                        <a14:foregroundMark x1="53849" y1="18129" x2="54398" y2="18072"/>
                        <a14:foregroundMark x1="53450" y1="18171" x2="53716" y2="18143"/>
                        <a14:foregroundMark x1="53044" y1="18213" x2="53185" y2="18198"/>
                        <a14:foregroundMark x1="51025" y1="18424" x2="51954" y2="18327"/>
                        <a14:foregroundMark x1="49650" y1="18568" x2="50059" y2="18525"/>
                        <a14:foregroundMark x1="48833" y1="18654" x2="49242" y2="18611"/>
                        <a14:foregroundMark x1="48161" y1="18724" x2="48424" y2="18697"/>
                        <a14:foregroundMark x1="47606" y1="18782" x2="47717" y2="18770"/>
                        <a14:foregroundMark x1="42553" y1="19310" x2="47198" y2="18824"/>
                        <a14:foregroundMark x1="55734" y1="40774" x2="55745" y2="41379"/>
                        <a14:foregroundMark x1="55695" y1="38621" x2="55711" y2="39513"/>
                        <a14:foregroundMark x1="55683" y1="37931" x2="55695" y2="38621"/>
                        <a14:foregroundMark x1="55645" y1="35862" x2="55658" y2="36552"/>
                        <a14:foregroundMark x1="55642" y1="35694" x2="55645" y2="35862"/>
                        <a14:foregroundMark x1="55584" y1="32480" x2="55595" y2="33103"/>
                        <a14:foregroundMark x1="55570" y1="31724" x2="55570" y2="31720"/>
                        <a14:foregroundMark x1="55496" y1="27586" x2="55500" y2="27821"/>
                        <a14:foregroundMark x1="55420" y1="23448" x2="55433" y2="24138"/>
                        <a14:foregroundMark x1="55370" y1="20690" x2="55382" y2="21379"/>
                        <a14:foregroundMark x1="55357" y1="20000" x2="55370" y2="20690"/>
                        <a14:foregroundMark x1="55344" y1="19310" x2="55357" y2="20000"/>
                        <a14:foregroundMark x1="55319" y1="17931" x2="55344" y2="19310"/>
                        <a14:foregroundMark x1="55147" y1="40699" x2="55319" y2="40690"/>
                        <a14:foregroundMark x1="51169" y1="40914" x2="54449" y2="40737"/>
                        <a14:foregroundMark x1="50546" y1="40948" x2="50734" y2="40938"/>
                        <a14:foregroundMark x1="49430" y1="41008" x2="50130" y2="40970"/>
                        <a14:foregroundMark x1="47691" y1="41101" x2="48995" y2="41031"/>
                        <a14:foregroundMark x1="46821" y1="41148" x2="47098" y2="41133"/>
                        <a14:foregroundMark x1="44213" y1="41289" x2="46387" y2="41171"/>
                        <a14:foregroundMark x1="42553" y1="41379" x2="43778" y2="41313"/>
                        <a14:foregroundMark x1="42539" y1="20000" x2="42553" y2="19310"/>
                        <a14:foregroundMark x1="42526" y1="20690" x2="42539" y2="20000"/>
                        <a14:foregroundMark x1="42500" y1="22069" x2="42513" y2="21379"/>
                        <a14:foregroundMark x1="42207" y1="37241" x2="42500" y2="22069"/>
                        <a14:foregroundMark x1="42194" y1="37931" x2="42207" y2="37241"/>
                        <a14:foregroundMark x1="42128" y1="41379" x2="42181" y2="38621"/>
                        <a14:foregroundMark x1="43404" y1="50345" x2="61627" y2="51031"/>
                        <a14:foregroundMark x1="63790" y1="93103" x2="63817" y2="94483"/>
                        <a14:foregroundMark x1="63763" y1="91724" x2="63776" y2="92414"/>
                        <a14:foregroundMark x1="63709" y1="88966" x2="63749" y2="91034"/>
                        <a14:foregroundMark x1="63668" y1="86897" x2="63695" y2="88276"/>
                        <a14:foregroundMark x1="63655" y1="86207" x2="63668" y2="86897"/>
                        <a14:foregroundMark x1="63614" y1="84138" x2="63641" y2="85517"/>
                        <a14:foregroundMark x1="63574" y1="82069" x2="63587" y2="82759"/>
                        <a14:foregroundMark x1="63533" y1="80000" x2="63560" y2="81379"/>
                        <a14:foregroundMark x1="63479" y1="77241" x2="63506" y2="78621"/>
                        <a14:foregroundMark x1="63452" y1="75862" x2="63466" y2="76552"/>
                        <a14:foregroundMark x1="63412" y1="73793" x2="63439" y2="75172"/>
                        <a14:foregroundMark x1="63358" y1="71034" x2="63385" y2="72414"/>
                        <a14:foregroundMark x1="63304" y1="68276" x2="63344" y2="70345"/>
                        <a14:foregroundMark x1="63277" y1="66897" x2="63304" y2="68276"/>
                        <a14:foregroundMark x1="63250" y1="65517" x2="63263" y2="66207"/>
                        <a14:foregroundMark x1="63209" y1="63448" x2="63236" y2="64828"/>
                        <a14:foregroundMark x1="63142" y1="60000" x2="63209" y2="63448"/>
                        <a14:foregroundMark x1="63101" y1="57931" x2="63142" y2="60000"/>
                        <a14:foregroundMark x1="63033" y1="54483" x2="63101" y2="57931"/>
                        <a14:foregroundMark x1="62979" y1="51724" x2="63033" y2="54483"/>
                        <a14:foregroundMark x1="62512" y1="63448" x2="62553" y2="60000"/>
                        <a14:foregroundMark x1="62496" y1="64828" x2="62512" y2="63448"/>
                        <a14:foregroundMark x1="62479" y1="66207" x2="62487" y2="65517"/>
                        <a14:foregroundMark x1="62455" y1="68276" x2="62471" y2="66897"/>
                        <a14:foregroundMark x1="62430" y1="70345" x2="62455" y2="68276"/>
                        <a14:foregroundMark x1="62406" y1="72414" x2="62422" y2="71034"/>
                        <a14:foregroundMark x1="62373" y1="75172" x2="62389" y2="73793"/>
                        <a14:foregroundMark x1="62357" y1="76552" x2="62365" y2="75862"/>
                        <a14:foregroundMark x1="62333" y1="78621" x2="62349" y2="77241"/>
                        <a14:foregroundMark x1="62300" y1="81379" x2="62316" y2="80000"/>
                        <a14:foregroundMark x1="62283" y1="82759" x2="62291" y2="82069"/>
                        <a14:foregroundMark x1="62251" y1="85517" x2="62267" y2="84138"/>
                        <a14:foregroundMark x1="62234" y1="86897" x2="62242" y2="86207"/>
                        <a14:foregroundMark x1="62218" y1="88276" x2="62234" y2="86897"/>
                        <a14:foregroundMark x1="62185" y1="91034" x2="62210" y2="88966"/>
                        <a14:foregroundMark x1="62169" y1="92414" x2="62177" y2="91724"/>
                        <a14:foregroundMark x1="62144" y1="94483" x2="62161" y2="93103"/>
                        <a14:foregroundMark x1="62128" y1="95862" x2="62136" y2="95172"/>
                        <a14:foregroundMark x1="68514" y1="95329" x2="69633" y2="95370"/>
                        <a14:foregroundMark x1="92071" y1="47284" x2="92593" y2="46762"/>
                        <a14:foregroundMark x1="90418" y1="48937" x2="91119" y2="48236"/>
                        <a14:foregroundMark x1="87485" y1="51870" x2="89717" y2="49638"/>
                        <a14:foregroundMark x1="86468" y1="52887" x2="86568" y2="52787"/>
                        <a14:foregroundMark x1="85562" y1="53793" x2="85767" y2="53588"/>
                        <a14:foregroundMark x1="84872" y1="54483" x2="85562" y2="53793"/>
                        <a14:foregroundMark x1="84496" y1="54859" x2="84872" y2="54483"/>
                        <a14:foregroundMark x1="81693" y1="57662" x2="83094" y2="56261"/>
                        <a14:foregroundMark x1="76596" y1="62759" x2="80992" y2="58363"/>
                        <a14:foregroundMark x1="62722" y1="36552" x2="62979" y2="37241"/>
                        <a14:foregroundMark x1="62465" y1="35862" x2="62722" y2="36552"/>
                        <a14:foregroundMark x1="62207" y1="35172" x2="62465" y2="35862"/>
                        <a14:foregroundMark x1="61178" y1="32414" x2="61435" y2="33103"/>
                        <a14:foregroundMark x1="60920" y1="31724" x2="61178" y2="32414"/>
                        <a14:foregroundMark x1="60663" y1="31034" x2="60920" y2="31724"/>
                        <a14:foregroundMark x1="59377" y1="27586" x2="59892" y2="28966"/>
                        <a14:foregroundMark x1="58605" y1="25517" x2="58704" y2="25783"/>
                        <a14:foregroundMark x1="57833" y1="23448" x2="58090" y2="24138"/>
                        <a14:foregroundMark x1="56804" y1="20690" x2="57061" y2="21379"/>
                        <a14:foregroundMark x1="56547" y1="20000" x2="56705" y2="20424"/>
                        <a14:foregroundMark x1="53124" y1="10826" x2="56547" y2="20000"/>
                        <a14:foregroundMark x1="52084" y1="8040" x2="52706" y2="9707"/>
                        <a14:foregroundMark x1="98751" y1="39263" x2="99574" y2="39310"/>
                        <a14:foregroundMark x1="65092" y1="37361" x2="65312" y2="37373"/>
                        <a14:foregroundMark x1="64530" y1="37329" x2="64955" y2="37353"/>
                        <a14:foregroundMark x1="92343" y1="51620" x2="99574" y2="51034"/>
                        <a14:foregroundMark x1="90145" y1="51798" x2="91904" y2="51656"/>
                        <a14:foregroundMark x1="87389" y1="52022" x2="89706" y2="51834"/>
                        <a14:foregroundMark x1="82553" y1="52414" x2="86977" y2="52055"/>
                        <a14:foregroundMark x1="81581" y1="62280" x2="83404" y2="62069"/>
                        <a14:foregroundMark x1="79798" y1="62487" x2="80689" y2="62384"/>
                        <a14:foregroundMark x1="77447" y1="62759" x2="79352" y2="62538"/>
                        <a14:foregroundMark x1="76596" y1="74033" x2="76596" y2="82759"/>
                        <a14:foregroundMark x1="76596" y1="70637" x2="76596" y2="72803"/>
                        <a14:foregroundMark x1="76596" y1="67586" x2="76596" y2="69555"/>
                        <a14:foregroundMark x1="76596" y1="66897" x2="76596" y2="67586"/>
                        <a14:foregroundMark x1="76596" y1="66368" x2="76596" y2="66897"/>
                        <a14:foregroundMark x1="63562" y1="37931" x2="63830" y2="38621"/>
                        <a14:foregroundMark x1="63293" y1="37241" x2="63562" y2="37931"/>
                        <a14:foregroundMark x1="63025" y1="36552" x2="63293" y2="37241"/>
                        <a14:foregroundMark x1="62488" y1="35172" x2="63025" y2="36552"/>
                        <a14:foregroundMark x1="62220" y1="34483" x2="62488" y2="35172"/>
                        <a14:foregroundMark x1="62131" y1="34253" x2="62220" y2="34483"/>
                        <a14:foregroundMark x1="61415" y1="32414" x2="61683" y2="33103"/>
                        <a14:foregroundMark x1="61147" y1="31724" x2="61415" y2="32414"/>
                        <a14:foregroundMark x1="60878" y1="31034" x2="61147" y2="31724"/>
                        <a14:foregroundMark x1="60610" y1="30345" x2="60878" y2="31034"/>
                        <a14:foregroundMark x1="59537" y1="27586" x2="60342" y2="29655"/>
                        <a14:foregroundMark x1="58732" y1="25517" x2="58806" y2="25706"/>
                        <a14:foregroundMark x1="58464" y1="24828" x2="58732" y2="25517"/>
                        <a14:foregroundMark x1="58196" y1="24138" x2="58464" y2="24828"/>
                        <a14:foregroundMark x1="57927" y1="23448" x2="58196" y2="24138"/>
                        <a14:foregroundMark x1="56870" y1="20729" x2="57123" y2="21379"/>
                        <a14:foregroundMark x1="56586" y1="20000" x2="56724" y2="20354"/>
                        <a14:foregroundMark x1="54265" y1="14033" x2="56586" y2="20000"/>
                        <a14:foregroundMark x1="53067" y1="10954" x2="54126" y2="13676"/>
                        <a14:foregroundMark x1="52009" y1="8233" x2="52644" y2="9865"/>
                        <a14:foregroundMark x1="51489" y1="6897" x2="51585" y2="7144"/>
                        <a14:foregroundMark x1="92690" y1="40292" x2="99574" y2="40690"/>
                        <a14:foregroundMark x1="90761" y1="40180" x2="92274" y2="40268"/>
                        <a14:foregroundMark x1="88264" y1="40035" x2="89929" y2="40131"/>
                        <a14:foregroundMark x1="87016" y1="39963" x2="87848" y2="40011"/>
                        <a14:foregroundMark x1="84936" y1="39842" x2="86600" y2="39938"/>
                        <a14:foregroundMark x1="83701" y1="39771" x2="84520" y2="39818"/>
                        <a14:foregroundMark x1="81191" y1="39626" x2="82439" y2="39698"/>
                        <a14:foregroundMark x1="79791" y1="39545" x2="80359" y2="39578"/>
                        <a14:foregroundMark x1="76879" y1="39377" x2="77711" y2="39425"/>
                        <a14:foregroundMark x1="74382" y1="39232" x2="75631" y2="39304"/>
                        <a14:foregroundMark x1="72718" y1="39136" x2="73550" y2="39184"/>
                        <a14:foregroundMark x1="71470" y1="39064" x2="72302" y2="39112"/>
                        <a14:foregroundMark x1="68973" y1="38920" x2="70222" y2="38992"/>
                        <a14:foregroundMark x1="67579" y1="38839" x2="68557" y2="38896"/>
                        <a14:foregroundMark x1="65768" y1="38734" x2="66382" y2="38770"/>
                        <a14:foregroundMark x1="65357" y1="38710" x2="65631" y2="38726"/>
                        <a14:foregroundMark x1="64946" y1="38686" x2="65220" y2="38702"/>
                        <a14:foregroundMark x1="63830" y1="38621" x2="64671" y2="38670"/>
                        <a14:foregroundMark x1="62195" y1="32414" x2="62162" y2="33103"/>
                        <a14:foregroundMark x1="62229" y1="31724" x2="62195" y2="32414"/>
                        <a14:foregroundMark x1="62296" y1="30345" x2="62229" y2="31724"/>
                        <a14:foregroundMark x1="62430" y1="27586" x2="62329" y2="29655"/>
                        <a14:foregroundMark x1="62443" y1="27323" x2="62430" y2="27586"/>
                        <a14:foregroundMark x1="62530" y1="25517" x2="62496" y2="26217"/>
                        <a14:foregroundMark x1="62564" y1="24828" x2="62530" y2="25517"/>
                        <a14:foregroundMark x1="62598" y1="24138" x2="62564" y2="24828"/>
                        <a14:foregroundMark x1="62631" y1="23448" x2="62598" y2="24138"/>
                        <a14:foregroundMark x1="62766" y1="20690" x2="62665" y2="22759"/>
                        <a14:foregroundMark x1="62823" y1="19506" x2="62799" y2="20000"/>
                        <a14:foregroundMark x1="62934" y1="17241" x2="62850" y2="18954"/>
                        <a14:foregroundMark x1="63068" y1="14483" x2="62967" y2="16552"/>
                        <a14:foregroundMark x1="63202" y1="11724" x2="63135" y2="13103"/>
                        <a14:foregroundMark x1="63303" y1="9655" x2="63236" y2="11034"/>
                        <a14:foregroundMark x1="63337" y1="8966" x2="63303" y2="9655"/>
                        <a14:foregroundMark x1="63404" y1="7586" x2="63337" y2="8966"/>
                        <a14:foregroundMark x1="63381" y1="35172" x2="63404" y2="35862"/>
                        <a14:foregroundMark x1="63266" y1="31724" x2="63381" y2="35172"/>
                        <a14:foregroundMark x1="63220" y1="30345" x2="63266" y2="31724"/>
                        <a14:foregroundMark x1="63147" y1="28149" x2="63197" y2="29655"/>
                        <a14:foregroundMark x1="63105" y1="26897" x2="63119" y2="27317"/>
                        <a14:foregroundMark x1="63082" y1="26207" x2="63105" y2="26897"/>
                        <a14:foregroundMark x1="63064" y1="25656" x2="63082" y2="26207"/>
                        <a14:foregroundMark x1="63013" y1="24138" x2="63036" y2="24825"/>
                        <a14:foregroundMark x1="62990" y1="23448" x2="63013" y2="24138"/>
                        <a14:foregroundMark x1="62898" y1="20690" x2="62967" y2="22759"/>
                        <a14:foregroundMark x1="62866" y1="19723" x2="62875" y2="20000"/>
                        <a14:foregroundMark x1="62783" y1="17241" x2="62838" y2="18892"/>
                        <a14:foregroundMark x1="62691" y1="14483" x2="62760" y2="16552"/>
                        <a14:foregroundMark x1="62599" y1="11724" x2="62645" y2="13103"/>
                        <a14:foregroundMark x1="62553" y1="10345" x2="62576" y2="11034"/>
                        <a14:foregroundMark x1="61966" y1="8489" x2="65106" y2="8966"/>
                        <a14:foregroundMark x1="56892" y1="7718" x2="61564" y2="8428"/>
                        <a14:foregroundMark x1="54482" y1="7352" x2="56490" y2="7657"/>
                        <a14:foregroundMark x1="52474" y1="7047" x2="53679" y2="7230"/>
                        <a14:foregroundMark x1="51489" y1="6897" x2="51671" y2="6925"/>
                        <a14:foregroundMark x1="57439" y1="6325" x2="62182" y2="6855"/>
                        <a14:foregroundMark x1="54993" y1="6052" x2="57031" y2="6280"/>
                        <a14:foregroundMark x1="52955" y1="5824" x2="54178" y2="5961"/>
                        <a14:foregroundMark x1="50213" y1="5517" x2="52140" y2="5732"/>
                        <a14:foregroundMark x1="21227" y1="18649" x2="21702" y2="18621"/>
                        <a14:foregroundMark x1="19926" y1="18728" x2="20791" y2="18676"/>
                        <a14:foregroundMark x1="16156" y1="18954" x2="19048" y2="18780"/>
                        <a14:foregroundMark x1="14848" y1="19032" x2="15720" y2="18980"/>
                        <a14:foregroundMark x1="13541" y1="19110" x2="13977" y2="19084"/>
                        <a14:foregroundMark x1="10213" y1="19310" x2="12669" y2="19163"/>
                        <a14:foregroundMark x1="51991" y1="38821" x2="53656" y2="38721"/>
                        <a14:foregroundMark x1="50248" y1="38925" x2="51555" y2="38847"/>
                        <a14:foregroundMark x1="48504" y1="39030" x2="49348" y2="38979"/>
                        <a14:foregroundMark x1="47633" y1="39082" x2="47910" y2="39065"/>
                        <a14:foregroundMark x1="45018" y1="39239" x2="47197" y2="39108"/>
                        <a14:foregroundMark x1="43830" y1="39310" x2="44583" y2="39265"/>
                        <a14:foregroundMark x1="77292" y1="97931" x2="77872" y2="97931"/>
                        <a14:foregroundMark x1="76596" y1="97931" x2="76751" y2="97931"/>
                        <a14:foregroundMark x1="74739" y1="97931" x2="75925" y2="97931"/>
                        <a14:foregroundMark x1="73617" y1="97931" x2="73888" y2="97931"/>
                        <a14:foregroundMark x1="72882" y1="97931" x2="73192" y2="97931"/>
                        <a14:foregroundMark x1="71490" y1="97931" x2="72457" y2="97931"/>
                        <a14:foregroundMark x1="70483" y1="97931" x2="70638" y2="97931"/>
                        <a14:foregroundMark x1="76908" y1="92411" x2="77021" y2="95172"/>
                        <a14:foregroundMark x1="76801" y1="89825" x2="76827" y2="90449"/>
                        <a14:foregroundMark x1="76596" y1="84828" x2="76761" y2="88843"/>
                        <a14:foregroundMark x1="56360" y1="41367" x2="56596" y2="41379"/>
                        <a14:foregroundMark x1="47763" y1="40918" x2="55925" y2="41344"/>
                        <a14:foregroundMark x1="46929" y1="40874" x2="47346" y2="40896"/>
                        <a14:foregroundMark x1="43404" y1="40690" x2="46512" y2="40852"/>
                        <a14:foregroundMark x1="64255" y1="94483" x2="77021" y2="93793"/>
                        <a14:backgroundMark x1="48936" y1="27586" x2="50213" y2="26897"/>
                        <a14:backgroundMark x1="44255" y1="22069" x2="44255" y2="22069"/>
                        <a14:backgroundMark x1="44681" y1="21379" x2="44681" y2="21379"/>
                        <a14:backgroundMark x1="43830" y1="20690" x2="43830" y2="20690"/>
                        <a14:backgroundMark x1="44681" y1="20690" x2="44681" y2="20690"/>
                        <a14:backgroundMark x1="44255" y1="20000" x2="44255" y2="20000"/>
                        <a14:backgroundMark x1="45106" y1="20000" x2="45106" y2="20000"/>
                        <a14:backgroundMark x1="45957" y1="20000" x2="45957" y2="20000"/>
                        <a14:backgroundMark x1="47234" y1="20000" x2="47660" y2="20000"/>
                        <a14:backgroundMark x1="48085" y1="20690" x2="48085" y2="20690"/>
                        <a14:backgroundMark x1="80713" y1="84194" x2="80934" y2="84359"/>
                        <a14:backgroundMark x1="78794" y1="82759" x2="80280" y2="83870"/>
                        <a14:backgroundMark x1="82347" y1="94598" x2="82128" y2="96552"/>
                        <a14:backgroundMark x1="83248" y1="94500" x2="80426" y2="97931"/>
                        <a14:backgroundMark x1="79875" y1="94864" x2="78298" y2="97931"/>
                        <a14:backgroundMark x1="77575" y1="98690" x2="77447" y2="99310"/>
                        <a14:backgroundMark x1="78027" y1="82759" x2="78164" y2="83984"/>
                        <a14:backgroundMark x1="90213" y1="72414" x2="96596" y2="84138"/>
                        <a14:backgroundMark x1="81277" y1="80690" x2="77872" y2="71724"/>
                        <a14:backgroundMark x1="78723" y1="67586" x2="78723" y2="67586"/>
                        <a14:backgroundMark x1="78298" y1="66897" x2="78298" y2="66897"/>
                        <a14:backgroundMark x1="78298" y1="65517" x2="78298" y2="65517"/>
                        <a14:backgroundMark x1="78298" y1="65517" x2="78298" y2="65517"/>
                        <a14:backgroundMark x1="77872" y1="64828" x2="77872" y2="64828"/>
                        <a14:backgroundMark x1="77872" y1="64828" x2="77872" y2="64828"/>
                        <a14:backgroundMark x1="78723" y1="64138" x2="79149" y2="64138"/>
                        <a14:backgroundMark x1="80000" y1="64138" x2="80851" y2="64138"/>
                        <a14:backgroundMark x1="81702" y1="64138" x2="81702" y2="64138"/>
                        <a14:backgroundMark x1="58723" y1="57931" x2="58723" y2="57931"/>
                        <a14:backgroundMark x1="60000" y1="55172" x2="60426" y2="55172"/>
                        <a14:backgroundMark x1="60851" y1="54483" x2="61277" y2="54483"/>
                        <a14:backgroundMark x1="61277" y1="54483" x2="61277" y2="54483"/>
                        <a14:backgroundMark x1="48041" y1="20000" x2="47660" y2="20000"/>
                        <a14:backgroundMark x1="45957" y1="20000" x2="45957" y2="20000"/>
                        <a14:backgroundMark x1="44255" y1="20000" x2="44255" y2="20000"/>
                        <a14:backgroundMark x1="43830" y1="20000" x2="43830" y2="20000"/>
                        <a14:backgroundMark x1="43830" y1="20690" x2="43830" y2="21379"/>
                        <a14:backgroundMark x1="12340" y1="3448" x2="12340" y2="3448"/>
                        <a14:backgroundMark x1="17872" y1="4138" x2="17872" y2="4138"/>
                        <a14:backgroundMark x1="20426" y1="4138" x2="22128" y2="4138"/>
                        <a14:backgroundMark x1="26809" y1="4138" x2="28085" y2="4138"/>
                        <a14:backgroundMark x1="31915" y1="4138" x2="33191" y2="4138"/>
                        <a14:backgroundMark x1="35745" y1="3448" x2="36596" y2="3448"/>
                        <a14:backgroundMark x1="40426" y1="3448" x2="40851" y2="4138"/>
                        <a14:backgroundMark x1="43830" y1="4138" x2="43830" y2="4138"/>
                        <a14:backgroundMark x1="45106" y1="4138" x2="45957" y2="4138"/>
                        <a14:backgroundMark x1="48511" y1="3448" x2="49362" y2="3448"/>
                        <a14:backgroundMark x1="51489" y1="2759" x2="51489" y2="2759"/>
                        <a14:backgroundMark x1="53191" y1="2759" x2="53191" y2="2759"/>
                        <a14:backgroundMark x1="53617" y1="4138" x2="53617" y2="4138"/>
                        <a14:backgroundMark x1="50638" y1="4138" x2="50638" y2="4138"/>
                        <a14:backgroundMark x1="50213" y1="4138" x2="50638" y2="4138"/>
                        <a14:backgroundMark x1="52766" y1="4138" x2="53617" y2="4138"/>
                        <a14:backgroundMark x1="54894" y1="4138" x2="55745" y2="4138"/>
                        <a14:backgroundMark x1="57872" y1="4138" x2="58298" y2="4138"/>
                        <a14:backgroundMark x1="60000" y1="4828" x2="60000" y2="4828"/>
                        <a14:backgroundMark x1="62979" y1="4828" x2="63404" y2="4828"/>
                        <a14:backgroundMark x1="53617" y1="22069" x2="53617" y2="22069"/>
                        <a14:backgroundMark x1="54468" y1="22069" x2="54468" y2="22069"/>
                        <a14:backgroundMark x1="54468" y1="22759" x2="54468" y2="22759"/>
                        <a14:backgroundMark x1="54468" y1="28966" x2="54894" y2="28276"/>
                        <a14:backgroundMark x1="54894" y1="26207" x2="54894" y2="25517"/>
                        <a14:backgroundMark x1="55319" y1="24828" x2="55319" y2="24828"/>
                        <a14:backgroundMark x1="54468" y1="21379" x2="54468" y2="21379"/>
                        <a14:backgroundMark x1="54468" y1="21379" x2="54468" y2="21379"/>
                        <a14:backgroundMark x1="54468" y1="20000" x2="54468" y2="20000"/>
                        <a14:backgroundMark x1="55319" y1="20690" x2="55319" y2="20690"/>
                        <a14:backgroundMark x1="55319" y1="21379" x2="55319" y2="22069"/>
                        <a14:backgroundMark x1="54894" y1="22069" x2="54894" y2="22759"/>
                        <a14:backgroundMark x1="54894" y1="24138" x2="54894" y2="24138"/>
                        <a14:backgroundMark x1="54894" y1="26207" x2="54894" y2="27586"/>
                        <a14:backgroundMark x1="68085" y1="37241" x2="68085" y2="37241"/>
                        <a14:backgroundMark x1="65532" y1="37241" x2="65532" y2="37241"/>
                        <a14:backgroundMark x1="64681" y1="37241" x2="64681" y2="37241"/>
                        <a14:backgroundMark x1="64681" y1="37241" x2="64681" y2="37241"/>
                        <a14:backgroundMark x1="64681" y1="37931" x2="64681" y2="37931"/>
                        <a14:backgroundMark x1="64681" y1="37931" x2="64681" y2="37931"/>
                        <a14:backgroundMark x1="64681" y1="11724" x2="64681" y2="11724"/>
                        <a14:backgroundMark x1="64681" y1="9655" x2="64681" y2="9655"/>
                        <a14:backgroundMark x1="64255" y1="8966" x2="64255" y2="8966"/>
                        <a14:backgroundMark x1="64255" y1="7586" x2="64255" y2="7586"/>
                        <a14:backgroundMark x1="64681" y1="11034" x2="64681" y2="11724"/>
                        <a14:backgroundMark x1="64255" y1="13103" x2="64255" y2="14483"/>
                        <a14:backgroundMark x1="63830" y1="16552" x2="63830" y2="17241"/>
                        <a14:backgroundMark x1="64681" y1="20000" x2="64681" y2="20690"/>
                        <a14:backgroundMark x1="64255" y1="22759" x2="64255" y2="23448"/>
                        <a14:backgroundMark x1="64255" y1="29655" x2="64255" y2="30345"/>
                        <a14:backgroundMark x1="63830" y1="31724" x2="63830" y2="31724"/>
                        <a14:backgroundMark x1="64681" y1="35172" x2="64681" y2="35172"/>
                        <a14:backgroundMark x1="64681" y1="36552" x2="64681" y2="36552"/>
                        <a14:backgroundMark x1="64681" y1="37241" x2="64681" y2="37241"/>
                        <a14:backgroundMark x1="64255" y1="37241" x2="64255" y2="37241"/>
                        <a14:backgroundMark x1="64255" y1="37931" x2="64255" y2="37931"/>
                        <a14:backgroundMark x1="64255" y1="36552" x2="64255" y2="35172"/>
                        <a14:backgroundMark x1="64255" y1="33793" x2="64255" y2="33103"/>
                        <a14:backgroundMark x1="64255" y1="31724" x2="64255" y2="31034"/>
                        <a14:backgroundMark x1="64681" y1="28966" x2="64681" y2="28276"/>
                        <a14:backgroundMark x1="64681" y1="27586" x2="64681" y2="27586"/>
                        <a14:backgroundMark x1="64681" y1="25517" x2="64681" y2="25517"/>
                        <a14:backgroundMark x1="64681" y1="25517" x2="64681" y2="25517"/>
                        <a14:backgroundMark x1="64255" y1="26207" x2="64255" y2="26207"/>
                        <a14:backgroundMark x1="64255" y1="26897" x2="64255" y2="26897"/>
                        <a14:backgroundMark x1="63830" y1="24828" x2="63830" y2="24828"/>
                        <a14:backgroundMark x1="63830" y1="24138" x2="63830" y2="24138"/>
                        <a14:backgroundMark x1="65957" y1="37931" x2="65957" y2="37931"/>
                        <a14:backgroundMark x1="66383" y1="37931" x2="66383" y2="37931"/>
                        <a14:backgroundMark x1="68085" y1="37241" x2="68085" y2="37241"/>
                        <a14:backgroundMark x1="68511" y1="37241" x2="68511" y2="37241"/>
                        <a14:backgroundMark x1="68936" y1="37241" x2="68936" y2="37241"/>
                        <a14:backgroundMark x1="67234" y1="37241" x2="67234" y2="37241"/>
                        <a14:backgroundMark x1="67234" y1="37241" x2="68085" y2="37931"/>
                        <a14:backgroundMark x1="68936" y1="37931" x2="69362" y2="37931"/>
                        <a14:backgroundMark x1="69787" y1="37931" x2="69787" y2="37931"/>
                        <a14:backgroundMark x1="70638" y1="37931" x2="71915" y2="37931"/>
                        <a14:backgroundMark x1="72766" y1="37931" x2="73191" y2="37931"/>
                        <a14:backgroundMark x1="74043" y1="37931" x2="74894" y2="37931"/>
                        <a14:backgroundMark x1="76170" y1="37931" x2="77447" y2="37931"/>
                        <a14:backgroundMark x1="78298" y1="37931" x2="79149" y2="37931"/>
                        <a14:backgroundMark x1="80000" y1="37931" x2="80426" y2="37931"/>
                        <a14:backgroundMark x1="81277" y1="37241" x2="82128" y2="37241"/>
                        <a14:backgroundMark x1="83404" y1="37241" x2="84255" y2="37241"/>
                        <a14:backgroundMark x1="85532" y1="37241" x2="85957" y2="37241"/>
                        <a14:backgroundMark x1="87660" y1="37241" x2="88085" y2="37241"/>
                        <a14:backgroundMark x1="88936" y1="37241" x2="89362" y2="37241"/>
                        <a14:backgroundMark x1="91064" y1="37241" x2="91915" y2="37241"/>
                        <a14:backgroundMark x1="93191" y1="37931" x2="93617" y2="37931"/>
                        <a14:backgroundMark x1="82979" y1="37931" x2="82553" y2="37931"/>
                        <a14:backgroundMark x1="82553" y1="37931" x2="82553" y2="37931"/>
                        <a14:backgroundMark x1="78723" y1="37931" x2="77447" y2="37931"/>
                        <a14:backgroundMark x1="54043" y1="36552" x2="54043" y2="36552"/>
                        <a14:backgroundMark x1="54043" y1="35172" x2="54043" y2="35172"/>
                        <a14:backgroundMark x1="54894" y1="32414" x2="54894" y2="32414"/>
                        <a14:backgroundMark x1="54894" y1="31034" x2="54894" y2="31034"/>
                        <a14:backgroundMark x1="54894" y1="34483" x2="54894" y2="34483"/>
                        <a14:backgroundMark x1="54894" y1="36552" x2="54894" y2="36552"/>
                        <a14:backgroundMark x1="54468" y1="36552" x2="54043" y2="36552"/>
                        <a14:backgroundMark x1="44681" y1="37241" x2="44681" y2="37241"/>
                        <a14:backgroundMark x1="44255" y1="37241" x2="44255" y2="37241"/>
                        <a14:backgroundMark x1="44681" y1="37241" x2="44681" y2="37241"/>
                        <a14:backgroundMark x1="45532" y1="37241" x2="45532" y2="37241"/>
                        <a14:backgroundMark x1="46383" y1="37241" x2="46383" y2="37241"/>
                        <a14:backgroundMark x1="47660" y1="37931" x2="48085" y2="37931"/>
                        <a14:backgroundMark x1="48511" y1="37931" x2="48936" y2="37931"/>
                        <a14:backgroundMark x1="11915" y1="21379" x2="11915" y2="21379"/>
                        <a14:backgroundMark x1="10638" y1="20690" x2="10638" y2="20690"/>
                        <a14:backgroundMark x1="13191" y1="20690" x2="13191" y2="20690"/>
                        <a14:backgroundMark x1="14894" y1="20690" x2="14894" y2="20690"/>
                        <a14:backgroundMark x1="17021" y1="20690" x2="17021" y2="20690"/>
                        <a14:backgroundMark x1="18298" y1="20690" x2="18723" y2="20690"/>
                        <a14:backgroundMark x1="20000" y1="20690" x2="20000" y2="20690"/>
                        <a14:backgroundMark x1="20426" y1="20690" x2="20426" y2="20690"/>
                        <a14:backgroundMark x1="20851" y1="20690" x2="20851" y2="20690"/>
                        <a14:backgroundMark x1="19574" y1="20690" x2="19574" y2="20690"/>
                        <a14:backgroundMark x1="18723" y1="20000" x2="18723" y2="20000"/>
                        <a14:backgroundMark x1="17872" y1="20000" x2="17872" y2="20000"/>
                        <a14:backgroundMark x1="16596" y1="20000" x2="16596" y2="20000"/>
                        <a14:backgroundMark x1="14894" y1="20690" x2="14894" y2="20690"/>
                        <a14:backgroundMark x1="13617" y1="20690" x2="13617" y2="20690"/>
                        <a14:backgroundMark x1="12340" y1="20690" x2="12340" y2="20690"/>
                        <a14:backgroundMark x1="11489" y1="20690" x2="11489" y2="20690"/>
                        <a14:backgroundMark x1="11064" y1="20690" x2="11064" y2="20690"/>
                        <a14:backgroundMark x1="12340" y1="20000" x2="13191" y2="20000"/>
                        <a14:backgroundMark x1="13617" y1="20000" x2="14468" y2="20000"/>
                        <a14:backgroundMark x1="15319" y1="20000" x2="15745" y2="20000"/>
                        <a14:backgroundMark x1="17021" y1="20690" x2="17021" y2="20690"/>
                        <a14:backgroundMark x1="17872" y1="20690" x2="17872" y2="20690"/>
                        <a14:backgroundMark x1="20000" y1="20690" x2="20426" y2="20690"/>
                        <a14:backgroundMark x1="7234" y1="7586" x2="7234" y2="7586"/>
                        <a14:backgroundMark x1="7234" y1="9655" x2="7234" y2="9655"/>
                        <a14:backgroundMark x1="7234" y1="11034" x2="7234" y2="11034"/>
                        <a14:backgroundMark x1="10213" y1="20690" x2="10213" y2="20690"/>
                        <a14:backgroundMark x1="11064" y1="20690" x2="11064" y2="20690"/>
                        <a14:backgroundMark x1="10213" y1="20000" x2="10213" y2="20000"/>
                        <a14:backgroundMark x1="9787" y1="20000" x2="9787" y2="20000"/>
                        <a14:backgroundMark x1="11489" y1="20000" x2="11489" y2="20000"/>
                        <a14:backgroundMark x1="11915" y1="20000" x2="11915" y2="20000"/>
                        <a14:backgroundMark x1="18723" y1="20000" x2="18723" y2="20000"/>
                        <a14:backgroundMark x1="20426" y1="20000" x2="20426" y2="20000"/>
                        <a14:backgroundMark x1="20851" y1="20000" x2="20851" y2="20000"/>
                        <a14:backgroundMark x1="20426" y1="20000" x2="20000" y2="20000"/>
                        <a14:backgroundMark x1="19574" y1="20000" x2="19574" y2="20000"/>
                        <a14:backgroundMark x1="20426" y1="20000" x2="20426" y2="20000"/>
                        <a14:backgroundMark x1="61277" y1="60000" x2="61277" y2="60000"/>
                        <a14:backgroundMark x1="60851" y1="63448" x2="60851" y2="63448"/>
                        <a14:backgroundMark x1="61277" y1="63448" x2="61277" y2="63448"/>
                        <a14:backgroundMark x1="61277" y1="64828" x2="61277" y2="65517"/>
                        <a14:backgroundMark x1="61277" y1="66207" x2="61277" y2="66897"/>
                        <a14:backgroundMark x1="61277" y1="68276" x2="61277" y2="68276"/>
                        <a14:backgroundMark x1="61702" y1="70345" x2="61702" y2="71034"/>
                        <a14:backgroundMark x1="61277" y1="72414" x2="61277" y2="73793"/>
                        <a14:backgroundMark x1="61277" y1="75172" x2="61277" y2="75862"/>
                        <a14:backgroundMark x1="61277" y1="76552" x2="61277" y2="77241"/>
                        <a14:backgroundMark x1="61277" y1="78621" x2="61277" y2="80000"/>
                        <a14:backgroundMark x1="60851" y1="81379" x2="60851" y2="82069"/>
                        <a14:backgroundMark x1="60851" y1="82759" x2="60851" y2="84138"/>
                        <a14:backgroundMark x1="61277" y1="85517" x2="61277" y2="86207"/>
                        <a14:backgroundMark x1="61277" y1="86897" x2="61277" y2="86897"/>
                        <a14:backgroundMark x1="61277" y1="88276" x2="61277" y2="88966"/>
                        <a14:backgroundMark x1="61277" y1="91034" x2="61277" y2="91724"/>
                        <a14:backgroundMark x1="61277" y1="92414" x2="61277" y2="93103"/>
                        <a14:backgroundMark x1="61277" y1="94483" x2="61277" y2="95172"/>
                        <a14:backgroundMark x1="61277" y1="97241" x2="61277" y2="97241"/>
                        <a14:backgroundMark x1="75319" y1="98621" x2="75319" y2="98621"/>
                        <a14:backgroundMark x1="76596" y1="98621" x2="77021" y2="98621"/>
                        <a14:backgroundMark x1="77872" y1="98621" x2="77872" y2="98621"/>
                        <a14:backgroundMark x1="77447" y1="98621" x2="77021" y2="98621"/>
                        <a14:backgroundMark x1="76170" y1="98621" x2="76170" y2="98621"/>
                        <a14:backgroundMark x1="76170" y1="97931" x2="76170" y2="97931"/>
                        <a14:backgroundMark x1="76170" y1="97931" x2="75745" y2="97241"/>
                        <a14:backgroundMark x1="76170" y1="97931" x2="76596" y2="97931"/>
                        <a14:backgroundMark x1="77447" y1="97931" x2="77447" y2="97931"/>
                        <a14:backgroundMark x1="64255" y1="97931" x2="64255" y2="97931"/>
                        <a14:backgroundMark x1="65957" y1="97931" x2="65957" y2="97931"/>
                        <a14:backgroundMark x1="68085" y1="97931" x2="68085" y2="97931"/>
                        <a14:backgroundMark x1="70213" y1="98621" x2="70213" y2="98621"/>
                        <a14:backgroundMark x1="71489" y1="98621" x2="71489" y2="98621"/>
                        <a14:backgroundMark x1="72766" y1="98621" x2="72766" y2="98621"/>
                        <a14:backgroundMark x1="74468" y1="97931" x2="74468" y2="97931"/>
                        <a14:backgroundMark x1="74894" y1="97931" x2="74894" y2="97931"/>
                        <a14:backgroundMark x1="71915" y1="98621" x2="71915" y2="98621"/>
                        <a14:backgroundMark x1="70638" y1="98621" x2="70638" y2="98621"/>
                        <a14:backgroundMark x1="72340" y1="97931" x2="72340" y2="97931"/>
                        <a14:backgroundMark x1="72766" y1="97931" x2="72766" y2="97931"/>
                        <a14:backgroundMark x1="71064" y1="97931" x2="71064" y2="97931"/>
                        <a14:backgroundMark x1="69787" y1="97931" x2="69787" y2="97931"/>
                        <a14:backgroundMark x1="70213" y1="97931" x2="70213" y2="97931"/>
                        <a14:backgroundMark x1="69787" y1="97931" x2="69787" y2="97931"/>
                        <a14:backgroundMark x1="85532" y1="54483" x2="85532" y2="54483"/>
                        <a14:backgroundMark x1="85106" y1="53793" x2="85106" y2="53793"/>
                        <a14:backgroundMark x1="84681" y1="53103" x2="84681" y2="53103"/>
                        <a14:backgroundMark x1="85957" y1="53103" x2="85957" y2="53103"/>
                        <a14:backgroundMark x1="88085" y1="53793" x2="88085" y2="53793"/>
                        <a14:backgroundMark x1="88936" y1="53793" x2="89362" y2="53793"/>
                        <a14:backgroundMark x1="91064" y1="53793" x2="91489" y2="53793"/>
                        <a14:backgroundMark x1="91915" y1="53103" x2="91915" y2="53103"/>
                        <a14:backgroundMark x1="93191" y1="53103" x2="93191" y2="53103"/>
                        <a14:backgroundMark x1="88936" y1="53103" x2="88936" y2="53103"/>
                        <a14:backgroundMark x1="88085" y1="53793" x2="87660" y2="53793"/>
                        <a14:backgroundMark x1="87234" y1="53793" x2="87234" y2="53793"/>
                        <a14:backgroundMark x1="85532" y1="55862" x2="85532" y2="55862"/>
                        <a14:backgroundMark x1="85106" y1="55862" x2="85106" y2="55862"/>
                        <a14:backgroundMark x1="84681" y1="55862" x2="84681" y2="55862"/>
                        <a14:backgroundMark x1="84681" y1="54483" x2="84681" y2="54483"/>
                      </a14:backgroundRemoval>
                    </a14:imgEffect>
                  </a14:imgLayer>
                </a14:imgProps>
              </a:ext>
            </a:extLst>
          </a:blip>
          <a:stretch>
            <a:fillRect/>
          </a:stretch>
        </p:blipFill>
        <p:spPr>
          <a:xfrm>
            <a:off x="6096000" y="1195882"/>
            <a:ext cx="3519336" cy="2171505"/>
          </a:xfrm>
          <a:prstGeom prst="rect">
            <a:avLst/>
          </a:prstGeom>
        </p:spPr>
      </p:pic>
      <p:pic>
        <p:nvPicPr>
          <p:cNvPr id="11" name="תמונה 10">
            <a:extLst>
              <a:ext uri="{FF2B5EF4-FFF2-40B4-BE49-F238E27FC236}">
                <a16:creationId xmlns:a16="http://schemas.microsoft.com/office/drawing/2014/main" id="{344D85F1-591E-49FD-B005-211C127DF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2742" y="4667907"/>
            <a:ext cx="3251231" cy="183167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5618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8446901" y="0"/>
            <a:ext cx="3745177"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908002" y="2441897"/>
            <a:ext cx="3019209"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מבוא</a:t>
            </a:r>
          </a:p>
        </p:txBody>
      </p:sp>
      <p:sp>
        <p:nvSpPr>
          <p:cNvPr id="13" name="מציין מיקום תוכן 2">
            <a:extLst>
              <a:ext uri="{FF2B5EF4-FFF2-40B4-BE49-F238E27FC236}">
                <a16:creationId xmlns:a16="http://schemas.microsoft.com/office/drawing/2014/main" id="{8D4895B6-FA65-49E8-A2B7-7E93DB0B0CDD}"/>
              </a:ext>
            </a:extLst>
          </p:cNvPr>
          <p:cNvSpPr>
            <a:spLocks noGrp="1"/>
          </p:cNvSpPr>
          <p:nvPr>
            <p:ph idx="1"/>
          </p:nvPr>
        </p:nvSpPr>
        <p:spPr>
          <a:xfrm>
            <a:off x="264789" y="213248"/>
            <a:ext cx="8051483" cy="6241002"/>
          </a:xfrm>
        </p:spPr>
        <p:txBody>
          <a:bodyPr>
            <a:normAutofit lnSpcReduction="10000"/>
          </a:bodyPr>
          <a:lstStyle/>
          <a:p>
            <a:pPr marL="0" lvl="0" indent="0" algn="r" rtl="1">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en-US" sz="1800" i="1" dirty="0">
                <a:latin typeface="Tahoma" panose="020B0604030504040204" pitchFamily="34" charset="0"/>
                <a:ea typeface="Tahoma" panose="020B0604030504040204" pitchFamily="34" charset="0"/>
                <a:cs typeface="Tahoma" panose="020B0604030504040204" pitchFamily="34" charset="0"/>
              </a:rPr>
              <a:t> </a:t>
            </a:r>
            <a:r>
              <a:rPr lang="en-US" sz="1800" i="1" dirty="0">
                <a:latin typeface="Copperplate Gothic Light" panose="020E0507020206020404" pitchFamily="34" charset="0"/>
                <a:ea typeface="Tahoma" panose="020B0604030504040204" pitchFamily="34" charset="0"/>
                <a:cs typeface="Tahoma" panose="020B0604030504040204" pitchFamily="34" charset="0"/>
              </a:rPr>
              <a:t>Blasphemous</a:t>
            </a:r>
            <a:r>
              <a:rPr lang="en-US" sz="1800" dirty="0">
                <a:latin typeface="Tahoma" panose="020B0604030504040204" pitchFamily="34" charset="0"/>
                <a:ea typeface="Tahoma" panose="020B0604030504040204" pitchFamily="34" charset="0"/>
                <a:cs typeface="Tahoma" panose="020B0604030504040204" pitchFamily="34" charset="0"/>
              </a:rPr>
              <a:t> </a:t>
            </a:r>
            <a:r>
              <a:rPr lang="he-IL" sz="1800" dirty="0">
                <a:latin typeface="Tahoma" panose="020B0604030504040204" pitchFamily="34" charset="0"/>
                <a:ea typeface="Tahoma" panose="020B0604030504040204" pitchFamily="34" charset="0"/>
                <a:cs typeface="Tahoma" panose="020B0604030504040204" pitchFamily="34" charset="0"/>
              </a:rPr>
              <a:t>הוא משחק פעולה-פלטפורמה מז'אנר                                ה-</a:t>
            </a:r>
            <a:r>
              <a:rPr lang="en-US" sz="1800" dirty="0">
                <a:latin typeface="Copperplate Gothic Light" panose="020E0507020206020404" pitchFamily="34" charset="0"/>
                <a:ea typeface="Tahoma" panose="020B0604030504040204" pitchFamily="34" charset="0"/>
                <a:cs typeface="Tahoma" panose="020B0604030504040204" pitchFamily="34" charset="0"/>
              </a:rPr>
              <a:t>Metroid-Vania</a:t>
            </a:r>
            <a:r>
              <a:rPr lang="he-IL" sz="1800" dirty="0">
                <a:latin typeface="Tahoma" panose="020B0604030504040204" pitchFamily="34" charset="0"/>
                <a:ea typeface="Tahoma" panose="020B0604030504040204" pitchFamily="34" charset="0"/>
                <a:cs typeface="Tahoma" panose="020B0604030504040204" pitchFamily="34" charset="0"/>
              </a:rPr>
              <a:t> המתרחש בארץ המקוללת </a:t>
            </a:r>
            <a:r>
              <a:rPr lang="he-IL" sz="1800" dirty="0" err="1">
                <a:latin typeface="Tahoma" panose="020B0604030504040204" pitchFamily="34" charset="0"/>
                <a:ea typeface="Tahoma" panose="020B0604030504040204" pitchFamily="34" charset="0"/>
                <a:cs typeface="Tahoma" panose="020B0604030504040204" pitchFamily="34" charset="0"/>
              </a:rPr>
              <a:t>קווסטודיה</a:t>
            </a:r>
            <a:r>
              <a:rPr lang="he-IL" sz="1800" dirty="0">
                <a:latin typeface="Tahoma" panose="020B0604030504040204" pitchFamily="34" charset="0"/>
                <a:ea typeface="Tahoma" panose="020B0604030504040204" pitchFamily="34" charset="0"/>
                <a:cs typeface="Tahoma" panose="020B0604030504040204" pitchFamily="34" charset="0"/>
              </a:rPr>
              <a:t>. </a:t>
            </a:r>
          </a:p>
          <a:p>
            <a:pPr marL="0" indent="0">
              <a:lnSpc>
                <a:spcPct val="107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dirty="0">
                <a:latin typeface="Tahoma" panose="020B0604030504040204" pitchFamily="34" charset="0"/>
                <a:ea typeface="Tahoma" panose="020B0604030504040204" pitchFamily="34" charset="0"/>
                <a:cs typeface="Tahoma" panose="020B0604030504040204" pitchFamily="34" charset="0"/>
              </a:rPr>
              <a:t>השחקן שולטים בדמות ה-</a:t>
            </a:r>
            <a:r>
              <a:rPr lang="en-US" sz="1800" dirty="0">
                <a:latin typeface="Copperplate Gothic Light" panose="020E0507020206020404" pitchFamily="34" charset="0"/>
                <a:ea typeface="Tahoma" panose="020B0604030504040204" pitchFamily="34" charset="0"/>
                <a:cs typeface="Tahoma" panose="020B0604030504040204" pitchFamily="34" charset="0"/>
              </a:rPr>
              <a:t>Penitent One</a:t>
            </a:r>
            <a:r>
              <a:rPr lang="he-IL" sz="1800" dirty="0">
                <a:latin typeface="Tahoma" panose="020B0604030504040204" pitchFamily="34" charset="0"/>
                <a:ea typeface="Tahoma" panose="020B0604030504040204" pitchFamily="34" charset="0"/>
                <a:cs typeface="Tahoma" panose="020B0604030504040204" pitchFamily="34" charset="0"/>
              </a:rPr>
              <a:t>, לוחם בודד הלכוד במעגל אין-סופי של חרטה, ומנסים לסיים את הקללה הידועה בשם "הנס" שמכה בעולם. </a:t>
            </a: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dirty="0">
                <a:latin typeface="Tahoma" panose="020B0604030504040204" pitchFamily="34" charset="0"/>
                <a:ea typeface="Tahoma" panose="020B0604030504040204" pitchFamily="34" charset="0"/>
                <a:cs typeface="Tahoma" panose="020B0604030504040204" pitchFamily="34" charset="0"/>
              </a:rPr>
              <a:t>לאורך המשחק השחקן חייב להילחם באויבים מגוונים, להתגבר על מלכודות קטלניות, להכיר את הדמויות השונות במשחק ולהביס בוסים מאתגרים כדי לחשוף את סודותיה האפלים של הארץ. </a:t>
            </a: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dirty="0">
                <a:latin typeface="Tahoma" panose="020B0604030504040204" pitchFamily="34" charset="0"/>
                <a:ea typeface="Tahoma" panose="020B0604030504040204" pitchFamily="34" charset="0"/>
                <a:cs typeface="Tahoma" panose="020B0604030504040204" pitchFamily="34" charset="0"/>
              </a:rPr>
              <a:t>תוך כדי התקדמות, הוא אוסף יכולות ושדרוגים                                  שיעזרו לו לשרוד את הארץ הקשה של </a:t>
            </a:r>
            <a:r>
              <a:rPr lang="he-IL" sz="1800" dirty="0" err="1">
                <a:latin typeface="Tahoma" panose="020B0604030504040204" pitchFamily="34" charset="0"/>
                <a:ea typeface="Tahoma" panose="020B0604030504040204" pitchFamily="34" charset="0"/>
                <a:cs typeface="Tahoma" panose="020B0604030504040204" pitchFamily="34" charset="0"/>
              </a:rPr>
              <a:t>קווסטודיה</a:t>
            </a:r>
            <a:r>
              <a:rPr lang="he-IL" sz="1800" dirty="0">
                <a:latin typeface="Tahoma" panose="020B0604030504040204" pitchFamily="34" charset="0"/>
                <a:ea typeface="Tahoma" panose="020B0604030504040204" pitchFamily="34" charset="0"/>
                <a:cs typeface="Tahoma" panose="020B0604030504040204" pitchFamily="34" charset="0"/>
              </a:rPr>
              <a:t>,                           במטרה לשבור את מעגל הסבל.</a:t>
            </a:r>
            <a:endParaRPr lang="he-IL"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תמונה 2" descr="תמונה שמכילה סמל, לבן, אומנות, עיצוב&#10;&#10;התיאור נוצר באופן אוטומטי">
            <a:extLst>
              <a:ext uri="{FF2B5EF4-FFF2-40B4-BE49-F238E27FC236}">
                <a16:creationId xmlns:a16="http://schemas.microsoft.com/office/drawing/2014/main" id="{8D371D96-2101-451C-B5B4-F725730BE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770" y="3429000"/>
            <a:ext cx="1019337" cy="864790"/>
          </a:xfrm>
          <a:prstGeom prst="rect">
            <a:avLst/>
          </a:prstGeom>
        </p:spPr>
      </p:pic>
      <p:pic>
        <p:nvPicPr>
          <p:cNvPr id="9" name="תמונה 8" descr="תמונה שמכילה פיקסל, מודל בתלת ממד&#10;&#10;התיאור נוצר באופן אוטומטי">
            <a:extLst>
              <a:ext uri="{FF2B5EF4-FFF2-40B4-BE49-F238E27FC236}">
                <a16:creationId xmlns:a16="http://schemas.microsoft.com/office/drawing/2014/main" id="{BF44A879-46C2-42A3-BB77-2F8F6FA49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87" y="4738254"/>
            <a:ext cx="1989731" cy="2138218"/>
          </a:xfrm>
          <a:prstGeom prst="rect">
            <a:avLst/>
          </a:prstGeom>
        </p:spPr>
      </p:pic>
    </p:spTree>
    <p:extLst>
      <p:ext uri="{BB962C8B-B14F-4D97-AF65-F5344CB8AC3E}">
        <p14:creationId xmlns:p14="http://schemas.microsoft.com/office/powerpoint/2010/main" val="2838988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8446901" y="0"/>
            <a:ext cx="3745177"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כותרת 1">
            <a:extLst>
              <a:ext uri="{FF2B5EF4-FFF2-40B4-BE49-F238E27FC236}">
                <a16:creationId xmlns:a16="http://schemas.microsoft.com/office/drawing/2014/main" id="{C2B3C61C-80D5-4ADD-BF30-4F1F48B38513}"/>
              </a:ext>
            </a:extLst>
          </p:cNvPr>
          <p:cNvSpPr>
            <a:spLocks noGrp="1"/>
          </p:cNvSpPr>
          <p:nvPr>
            <p:ph type="title"/>
          </p:nvPr>
        </p:nvSpPr>
        <p:spPr>
          <a:xfrm>
            <a:off x="8908003" y="2307761"/>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תוצאות</a:t>
            </a:r>
          </a:p>
        </p:txBody>
      </p:sp>
      <p:sp>
        <p:nvSpPr>
          <p:cNvPr id="12" name="מציין מיקום תוכן 2">
            <a:extLst>
              <a:ext uri="{FF2B5EF4-FFF2-40B4-BE49-F238E27FC236}">
                <a16:creationId xmlns:a16="http://schemas.microsoft.com/office/drawing/2014/main" id="{A1064924-0673-414D-AB40-F162C64C4160}"/>
              </a:ext>
            </a:extLst>
          </p:cNvPr>
          <p:cNvSpPr txBox="1">
            <a:spLocks/>
          </p:cNvSpPr>
          <p:nvPr/>
        </p:nvSpPr>
        <p:spPr>
          <a:xfrm>
            <a:off x="172888" y="1093061"/>
            <a:ext cx="8216350" cy="5098189"/>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pPr>
            <a:r>
              <a:rPr lang="he-IL" sz="1800" b="1" dirty="0">
                <a:latin typeface="Tahoma" panose="020B0604030504040204" pitchFamily="34" charset="0"/>
                <a:ea typeface="Tahoma" panose="020B0604030504040204" pitchFamily="34" charset="0"/>
                <a:cs typeface="Tahoma" panose="020B0604030504040204" pitchFamily="34" charset="0"/>
              </a:rPr>
              <a:t>הסוף - </a:t>
            </a:r>
            <a:r>
              <a:rPr lang="he-IL" sz="1800" dirty="0">
                <a:latin typeface="Tahoma" panose="020B0604030504040204" pitchFamily="34" charset="0"/>
                <a:ea typeface="Tahoma" panose="020B0604030504040204" pitchFamily="34" charset="0"/>
                <a:cs typeface="Tahoma" panose="020B0604030504040204" pitchFamily="34" charset="0"/>
              </a:rPr>
              <a:t>מאחר וזהו משחק </a:t>
            </a:r>
            <a:r>
              <a:rPr lang="en-US" sz="1800" dirty="0">
                <a:latin typeface="Copperplate Gothic Light" panose="020E0507020206020404" pitchFamily="34" charset="0"/>
                <a:ea typeface="Tahoma" panose="020B0604030504040204" pitchFamily="34" charset="0"/>
                <a:cs typeface="Tahoma" panose="020B0604030504040204" pitchFamily="34" charset="0"/>
              </a:rPr>
              <a:t>Single-Player</a:t>
            </a:r>
            <a:r>
              <a:rPr lang="he-IL" sz="1800" dirty="0">
                <a:latin typeface="Tahoma" panose="020B0604030504040204" pitchFamily="34" charset="0"/>
                <a:ea typeface="Tahoma" panose="020B0604030504040204" pitchFamily="34" charset="0"/>
                <a:cs typeface="Tahoma" panose="020B0604030504040204" pitchFamily="34" charset="0"/>
              </a:rPr>
              <a:t>, הבסת הבוס האחרון היא הדרך היחידה לסיים את המשחק בניצחון.                                                                         עם זאת, סוף הסיפור בעל מס' גרסאות שונות שהתרחשותן מושפעת מצעדים ספציפיים שעל השחקן היה לבצע לפני כן – אותם הוא לא יודע מראש.</a:t>
            </a:r>
            <a:endParaRPr lang="en-US"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b="1" dirty="0">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en-US" sz="1800" b="1" dirty="0" err="1">
                <a:latin typeface="Copperplate Gothic Light" panose="020E0507020206020404" pitchFamily="34" charset="0"/>
                <a:ea typeface="Tahoma" panose="020B0604030504040204" pitchFamily="34" charset="0"/>
                <a:cs typeface="Tahoma" panose="020B0604030504040204" pitchFamily="34" charset="0"/>
              </a:rPr>
              <a:t>NewGame</a:t>
            </a:r>
            <a:r>
              <a:rPr lang="en-US" sz="1800" b="1" dirty="0">
                <a:latin typeface="Copperplate Gothic Light" panose="020E0507020206020404" pitchFamily="34" charset="0"/>
                <a:ea typeface="Tahoma" panose="020B0604030504040204" pitchFamily="34" charset="0"/>
                <a:cs typeface="Tahoma" panose="020B0604030504040204" pitchFamily="34" charset="0"/>
              </a:rPr>
              <a:t>+</a:t>
            </a:r>
            <a:r>
              <a:rPr lang="he-IL" sz="1800" b="1" dirty="0">
                <a:latin typeface="Copperplate Gothic Light" panose="020E0507020206020404" pitchFamily="34" charset="0"/>
                <a:ea typeface="Tahoma" panose="020B0604030504040204" pitchFamily="34" charset="0"/>
                <a:cs typeface="Tahoma" panose="020B0604030504040204" pitchFamily="34" charset="0"/>
              </a:rPr>
              <a:t> </a:t>
            </a:r>
            <a:r>
              <a:rPr lang="he-IL" sz="1800" dirty="0">
                <a:latin typeface="Copperplate Gothic Light" panose="020E0507020206020404" pitchFamily="34" charset="0"/>
                <a:ea typeface="Tahoma" panose="020B0604030504040204" pitchFamily="34" charset="0"/>
                <a:cs typeface="Tahoma" panose="020B0604030504040204" pitchFamily="34" charset="0"/>
              </a:rPr>
              <a:t>- </a:t>
            </a:r>
            <a:r>
              <a:rPr lang="he-IL" sz="1800" dirty="0">
                <a:latin typeface="Tahoma" panose="020B0604030504040204" pitchFamily="34" charset="0"/>
                <a:ea typeface="Tahoma" panose="020B0604030504040204" pitchFamily="34" charset="0"/>
                <a:cs typeface="Tahoma" panose="020B0604030504040204" pitchFamily="34" charset="0"/>
              </a:rPr>
              <a:t>לאחר סיום המשחק, השחקן יכול להתחיל מחדש עם כל היכולות שצבר, אך ברמת קושי גבוהה יותר.                                               בתמורה, יתאפשר לו לגלות אזורים סודיים נוספים, לשחק בהרחבות חדשות, ולנסות להשיג סוף אלטרנטיבי לסיפור.</a:t>
            </a:r>
          </a:p>
          <a:p>
            <a:pPr>
              <a:lnSpc>
                <a:spcPct val="107000"/>
              </a:lnSpc>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he-IL" sz="1800" b="1" dirty="0">
                <a:latin typeface="Tahoma" panose="020B0604030504040204" pitchFamily="34" charset="0"/>
                <a:ea typeface="Tahoma" panose="020B0604030504040204" pitchFamily="34" charset="0"/>
                <a:cs typeface="Tahoma" panose="020B0604030504040204" pitchFamily="34" charset="0"/>
              </a:rPr>
              <a:t>מזל או כישרון?</a:t>
            </a:r>
            <a:r>
              <a:rPr lang="en-US" sz="1800" b="1" dirty="0">
                <a:latin typeface="Tahoma" panose="020B0604030504040204" pitchFamily="34" charset="0"/>
                <a:ea typeface="Tahoma" panose="020B0604030504040204" pitchFamily="34" charset="0"/>
                <a:cs typeface="Tahoma" panose="020B0604030504040204" pitchFamily="34" charset="0"/>
              </a:rPr>
              <a:t> </a:t>
            </a:r>
            <a:r>
              <a:rPr lang="he-IL" sz="1800" b="1" dirty="0">
                <a:latin typeface="Tahoma" panose="020B0604030504040204" pitchFamily="34" charset="0"/>
                <a:ea typeface="Tahoma" panose="020B0604030504040204" pitchFamily="34" charset="0"/>
                <a:cs typeface="Tahoma" panose="020B0604030504040204" pitchFamily="34" charset="0"/>
              </a:rPr>
              <a:t> </a:t>
            </a:r>
            <a:r>
              <a:rPr lang="he-IL" sz="1800" dirty="0">
                <a:latin typeface="Tahoma" panose="020B0604030504040204" pitchFamily="34" charset="0"/>
                <a:ea typeface="Tahoma" panose="020B0604030504040204" pitchFamily="34" charset="0"/>
                <a:cs typeface="Tahoma" panose="020B0604030504040204" pitchFamily="34" charset="0"/>
              </a:rPr>
              <a:t>המשחק דורש כשרון בכך שכדי לסיים אותו השחקן נדרש לשלוט במכניקות השונות שהוא נחשף אליהן במשחק.                                                                                              יחד עם זאת, נדרש שילוב של מזל וסקרנות בכדי לחשוף סיומות אלטרנטיביות למשחק בדרך של ניסוי וטעיה.</a:t>
            </a:r>
            <a:endParaRPr lang="he-IL" sz="1800" b="1"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Font typeface="Arial" panose="020B0604020202020204" pitchFamily="34" charset="0"/>
              <a:buNone/>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Font typeface="Arial" panose="020B0604020202020204" pitchFamily="34" charset="0"/>
              <a:buNone/>
            </a:pPr>
            <a:endParaRPr lang="he-IL" sz="1800" dirty="0">
              <a:latin typeface="Tahoma" panose="020B0604030504040204" pitchFamily="34" charset="0"/>
              <a:ea typeface="Tahoma" panose="020B0604030504040204" pitchFamily="34" charset="0"/>
              <a:cs typeface="Tahoma" panose="020B0604030504040204" pitchFamily="34" charset="0"/>
            </a:endParaRPr>
          </a:p>
          <a:p>
            <a:endParaRPr lang="he-IL" sz="2400" dirty="0">
              <a:latin typeface="Tahoma" panose="020B0604030504040204" pitchFamily="34" charset="0"/>
              <a:ea typeface="Tahoma" panose="020B0604030504040204" pitchFamily="34" charset="0"/>
              <a:cs typeface="Tahoma" panose="020B0604030504040204" pitchFamily="34" charset="0"/>
            </a:endParaRPr>
          </a:p>
        </p:txBody>
      </p:sp>
      <p:pic>
        <p:nvPicPr>
          <p:cNvPr id="8194" name="Picture 2" descr="Use links below to save image.">
            <a:extLst>
              <a:ext uri="{FF2B5EF4-FFF2-40B4-BE49-F238E27FC236}">
                <a16:creationId xmlns:a16="http://schemas.microsoft.com/office/drawing/2014/main" id="{FEFA2A24-7577-4D59-8CEC-5289C2EB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1840" y="3429000"/>
            <a:ext cx="943231" cy="94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03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4C83B52-BE3D-4804-A41B-2F88FFA29E42}"/>
              </a:ext>
            </a:extLst>
          </p:cNvPr>
          <p:cNvSpPr>
            <a:spLocks noGrp="1"/>
          </p:cNvSpPr>
          <p:nvPr>
            <p:ph type="title"/>
          </p:nvPr>
        </p:nvSpPr>
        <p:spPr>
          <a:xfrm>
            <a:off x="417145" y="2281635"/>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סיכום</a:t>
            </a:r>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מלבן 3">
            <a:extLst>
              <a:ext uri="{FF2B5EF4-FFF2-40B4-BE49-F238E27FC236}">
                <a16:creationId xmlns:a16="http://schemas.microsoft.com/office/drawing/2014/main" id="{B38203D5-1056-459A-A17F-589014DDA14F}"/>
              </a:ext>
            </a:extLst>
          </p:cNvPr>
          <p:cNvSpPr/>
          <p:nvPr/>
        </p:nvSpPr>
        <p:spPr>
          <a:xfrm>
            <a:off x="4500156" y="585891"/>
            <a:ext cx="766354" cy="2065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מציין מיקום תוכן 2">
            <a:extLst>
              <a:ext uri="{FF2B5EF4-FFF2-40B4-BE49-F238E27FC236}">
                <a16:creationId xmlns:a16="http://schemas.microsoft.com/office/drawing/2014/main" id="{30C92FAE-268C-4F10-8573-942026A7C60C}"/>
              </a:ext>
            </a:extLst>
          </p:cNvPr>
          <p:cNvSpPr>
            <a:spLocks noGrp="1"/>
          </p:cNvSpPr>
          <p:nvPr>
            <p:ph idx="1"/>
          </p:nvPr>
        </p:nvSpPr>
        <p:spPr>
          <a:xfrm>
            <a:off x="4328706" y="1471745"/>
            <a:ext cx="7565167" cy="4663834"/>
          </a:xfrm>
        </p:spPr>
        <p:txBody>
          <a:bodyPr>
            <a:normAutofit/>
          </a:bodyPr>
          <a:lstStyle/>
          <a:p>
            <a:pPr>
              <a:lnSpc>
                <a:spcPct val="100000"/>
              </a:lnSpc>
            </a:pPr>
            <a:r>
              <a:rPr lang="en-US" sz="1800" i="1" dirty="0">
                <a:latin typeface="Tahoma" panose="020B0604030504040204" pitchFamily="34" charset="0"/>
                <a:ea typeface="Tahoma" panose="020B0604030504040204" pitchFamily="34" charset="0"/>
                <a:cs typeface="Tahoma" panose="020B0604030504040204" pitchFamily="34" charset="0"/>
              </a:rPr>
              <a:t> </a:t>
            </a:r>
            <a:r>
              <a:rPr lang="en-US" sz="1800" b="1" i="1" dirty="0">
                <a:latin typeface="Copperplate Gothic Light" panose="020E0507020206020404" pitchFamily="34" charset="0"/>
                <a:ea typeface="Tahoma" panose="020B0604030504040204" pitchFamily="34" charset="0"/>
                <a:cs typeface="Tahoma" panose="020B0604030504040204" pitchFamily="34" charset="0"/>
              </a:rPr>
              <a:t>Blasphemous</a:t>
            </a:r>
            <a:r>
              <a:rPr lang="en-US" sz="1800" dirty="0">
                <a:latin typeface="Tahoma" panose="020B0604030504040204" pitchFamily="34" charset="0"/>
                <a:ea typeface="Tahoma" panose="020B0604030504040204" pitchFamily="34" charset="0"/>
                <a:cs typeface="Tahoma" panose="020B0604030504040204" pitchFamily="34" charset="0"/>
              </a:rPr>
              <a:t> </a:t>
            </a:r>
            <a:r>
              <a:rPr lang="he-IL" sz="1800" dirty="0">
                <a:latin typeface="Tahoma" panose="020B0604030504040204" pitchFamily="34" charset="0"/>
                <a:ea typeface="Tahoma" panose="020B0604030504040204" pitchFamily="34" charset="0"/>
                <a:cs typeface="Tahoma" panose="020B0604030504040204" pitchFamily="34" charset="0"/>
              </a:rPr>
              <a:t>הוא משחק פעולה-פלטפורמה מאתגר, המשלב קרב אינטנסיבי, חקירה בעולם אפל ומורכב, ופתרון חידות. </a:t>
            </a:r>
          </a:p>
          <a:p>
            <a:pPr marL="0" indent="0">
              <a:lnSpc>
                <a:spcPct val="100000"/>
              </a:lnSpc>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r>
              <a:rPr lang="he-IL" sz="1800" dirty="0">
                <a:latin typeface="Tahoma" panose="020B0604030504040204" pitchFamily="34" charset="0"/>
                <a:ea typeface="Tahoma" panose="020B0604030504040204" pitchFamily="34" charset="0"/>
                <a:cs typeface="Tahoma" panose="020B0604030504040204" pitchFamily="34" charset="0"/>
              </a:rPr>
              <a:t>מה שמייחד את המשחק הוא </a:t>
            </a:r>
            <a:r>
              <a:rPr lang="he-IL" sz="1800" b="1" dirty="0">
                <a:latin typeface="Tahoma" panose="020B0604030504040204" pitchFamily="34" charset="0"/>
                <a:ea typeface="Tahoma" panose="020B0604030504040204" pitchFamily="34" charset="0"/>
                <a:cs typeface="Tahoma" panose="020B0604030504040204" pitchFamily="34" charset="0"/>
              </a:rPr>
              <a:t>העימותים</a:t>
            </a:r>
            <a:r>
              <a:rPr lang="he-IL" sz="1800" dirty="0">
                <a:latin typeface="Tahoma" panose="020B0604030504040204" pitchFamily="34" charset="0"/>
                <a:ea typeface="Tahoma" panose="020B0604030504040204" pitchFamily="34" charset="0"/>
                <a:cs typeface="Tahoma" panose="020B0604030504040204" pitchFamily="34" charset="0"/>
              </a:rPr>
              <a:t> המורכבים שבו - ההתמודדות            עם אתגרים סביבתיים והלחימה מול אויבים אכזריים מציב את השחקן בקונפליקטים פנימיים ואתגרים מנטליים רבים.</a:t>
            </a:r>
          </a:p>
          <a:p>
            <a:pPr marL="0" indent="0">
              <a:lnSpc>
                <a:spcPct val="100000"/>
              </a:lnSpc>
              <a:buNone/>
            </a:pPr>
            <a:r>
              <a:rPr lang="he-IL" sz="1800" dirty="0">
                <a:latin typeface="Tahoma" panose="020B0604030504040204" pitchFamily="34" charset="0"/>
                <a:ea typeface="Tahoma" panose="020B0604030504040204" pitchFamily="34" charset="0"/>
                <a:cs typeface="Tahoma" panose="020B0604030504040204" pitchFamily="34" charset="0"/>
              </a:rPr>
              <a:t>          </a:t>
            </a:r>
          </a:p>
          <a:p>
            <a:pPr marL="0" indent="0">
              <a:lnSpc>
                <a:spcPct val="100000"/>
              </a:lnSpc>
              <a:buNone/>
            </a:pPr>
            <a:r>
              <a:rPr lang="he-IL" sz="1800" dirty="0">
                <a:latin typeface="Tahoma" panose="020B0604030504040204" pitchFamily="34" charset="0"/>
                <a:ea typeface="Tahoma" panose="020B0604030504040204" pitchFamily="34" charset="0"/>
                <a:cs typeface="Tahoma" panose="020B0604030504040204" pitchFamily="34" charset="0"/>
              </a:rPr>
              <a:t>                                                                                       </a:t>
            </a:r>
          </a:p>
          <a:p>
            <a:pPr>
              <a:lnSpc>
                <a:spcPct val="100000"/>
              </a:lnSpc>
            </a:pPr>
            <a:r>
              <a:rPr lang="he-IL" sz="1800" dirty="0">
                <a:latin typeface="Tahoma" panose="020B0604030504040204" pitchFamily="34" charset="0"/>
                <a:ea typeface="Tahoma" panose="020B0604030504040204" pitchFamily="34" charset="0"/>
                <a:cs typeface="Tahoma" panose="020B0604030504040204" pitchFamily="34" charset="0"/>
              </a:rPr>
              <a:t>המשחק גורם לשחקן להבין שגם מחוץ למשחק, שכוח רצון ויכולת למידה מטעויות הם קריטיים בכדי להשיג יעדים שהוא מציב בפני עצמו.</a:t>
            </a:r>
            <a:endParaRPr lang="en-US" sz="1800" dirty="0">
              <a:effectLst/>
              <a:latin typeface="Tahoma" panose="020B0604030504040204" pitchFamily="34" charset="0"/>
              <a:ea typeface="Tahoma" panose="020B0604030504040204" pitchFamily="34" charset="0"/>
              <a:cs typeface="Tahoma" panose="020B0604030504040204" pitchFamily="34" charset="0"/>
            </a:endParaRPr>
          </a:p>
          <a:p>
            <a:pPr>
              <a:lnSpc>
                <a:spcPct val="100000"/>
              </a:lnSpc>
            </a:pPr>
            <a:endParaRPr lang="he-IL" sz="1800" dirty="0">
              <a:latin typeface="Tahoma" panose="020B0604030504040204" pitchFamily="34" charset="0"/>
              <a:ea typeface="Tahoma" panose="020B0604030504040204" pitchFamily="34" charset="0"/>
              <a:cs typeface="Tahoma" panose="020B0604030504040204" pitchFamily="34" charset="0"/>
            </a:endParaRPr>
          </a:p>
        </p:txBody>
      </p:sp>
      <p:pic>
        <p:nvPicPr>
          <p:cNvPr id="9218" name="Picture 2" descr="Use links below to save image.">
            <a:extLst>
              <a:ext uri="{FF2B5EF4-FFF2-40B4-BE49-F238E27FC236}">
                <a16:creationId xmlns:a16="http://schemas.microsoft.com/office/drawing/2014/main" id="{93E396C7-6BD9-4009-9B25-8AE53CF1D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37" y="3209926"/>
            <a:ext cx="946887" cy="98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45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7" name="כותרת 1">
            <a:extLst>
              <a:ext uri="{FF2B5EF4-FFF2-40B4-BE49-F238E27FC236}">
                <a16:creationId xmlns:a16="http://schemas.microsoft.com/office/drawing/2014/main" id="{5C925DE7-1CE9-4A23-8760-C4602050164B}"/>
              </a:ext>
            </a:extLst>
          </p:cNvPr>
          <p:cNvSpPr>
            <a:spLocks noGrp="1"/>
          </p:cNvSpPr>
          <p:nvPr>
            <p:ph type="title"/>
          </p:nvPr>
        </p:nvSpPr>
        <p:spPr>
          <a:xfrm>
            <a:off x="1890713" y="1877299"/>
            <a:ext cx="8410574" cy="3103401"/>
          </a:xfrm>
        </p:spPr>
        <p:txBody>
          <a:bodyPr anchor="ctr">
            <a:normAutofit/>
          </a:bodyPr>
          <a:lstStyle/>
          <a:p>
            <a:pPr algn="ctr"/>
            <a:r>
              <a:rPr lang="he-IL" sz="6600" b="1" dirty="0">
                <a:latin typeface="Tahoma" panose="020B0604030504040204" pitchFamily="34" charset="0"/>
                <a:ea typeface="Tahoma" panose="020B0604030504040204" pitchFamily="34" charset="0"/>
                <a:cs typeface="Tahoma" panose="020B0604030504040204" pitchFamily="34" charset="0"/>
              </a:rPr>
              <a:t>תודה על ההקשבה!</a:t>
            </a:r>
          </a:p>
        </p:txBody>
      </p:sp>
    </p:spTree>
    <p:extLst>
      <p:ext uri="{BB962C8B-B14F-4D97-AF65-F5344CB8AC3E}">
        <p14:creationId xmlns:p14="http://schemas.microsoft.com/office/powerpoint/2010/main" val="3318115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8DC20BE-2EE3-423E-8873-7E684D033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693EB7-865B-49B6-B0F4-7D3289D18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319511D-8951-4C0E-A98B-0B070288FE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E94F28A5-172A-481A-818A-BEBB655CA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C84E780-BE3B-4240-9EA0-F435AE760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B59A592-D2CE-40BE-B3E1-1B8D16F67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99B7A38-17B0-4FB6-8DC2-568C4655A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4C7269-B196-486D-A47F-77BB23AAE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D89A2E8-95F8-4827-9432-1AA7E8257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F3856C81-415E-484F-93E4-C329F454D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C95D42B-FBF3-4C81-8FD4-CBED235411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F9A2762D-96C8-43A9-8FB4-B893A422FD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D8D0F-A2C7-4629-B042-A99DF4CD1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AA066E0-8819-4B74-B577-4F86B6ACB3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6822E5-6B0C-4271-AAEB-6E5B9AB9B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18639AD1-4D74-4424-B02C-50AAADBE06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36" name="Straight Connector 35">
              <a:extLst>
                <a:ext uri="{FF2B5EF4-FFF2-40B4-BE49-F238E27FC236}">
                  <a16:creationId xmlns:a16="http://schemas.microsoft.com/office/drawing/2014/main" id="{741F3A5D-026C-48FF-BE29-DFBA51A917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E9F231-9EEC-48FA-BD74-DF5FBF7354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A3E55D-272D-4836-BF1B-B46C0248A0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887AC4-55DC-42D7-B003-76ED4B52D0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B29481A6-9A3B-4120-9C9D-8BD206C929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4E220D0-6FEB-4727-960C-B637712D71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4" name="Straight Connector 43">
              <a:extLst>
                <a:ext uri="{FF2B5EF4-FFF2-40B4-BE49-F238E27FC236}">
                  <a16:creationId xmlns:a16="http://schemas.microsoft.com/office/drawing/2014/main" id="{30854E48-F0D5-4C38-80CF-950BE37A8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6529B87-72DD-45B8-89EC-6358F8678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A5B663B-04AC-4C76-A8D2-80D94C33A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BB4FF8E-FA13-4808-9658-DC67573F79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 name="כותרת 1">
            <a:extLst>
              <a:ext uri="{FF2B5EF4-FFF2-40B4-BE49-F238E27FC236}">
                <a16:creationId xmlns:a16="http://schemas.microsoft.com/office/drawing/2014/main" id="{FB8CE103-A9A0-413B-A43E-3432F9070B8D}"/>
              </a:ext>
            </a:extLst>
          </p:cNvPr>
          <p:cNvSpPr>
            <a:spLocks noGrp="1"/>
          </p:cNvSpPr>
          <p:nvPr>
            <p:ph type="title"/>
          </p:nvPr>
        </p:nvSpPr>
        <p:spPr>
          <a:xfrm>
            <a:off x="3888292" y="301829"/>
            <a:ext cx="4546342" cy="817972"/>
          </a:xfrm>
          <a:noFill/>
        </p:spPr>
        <p:txBody>
          <a:bodyPr vert="horz" lIns="91440" tIns="45720" rIns="91440" bIns="45720" rtlCol="0" anchor="t">
            <a:normAutofit/>
          </a:bodyPr>
          <a:lstStyle/>
          <a:p>
            <a:pPr algn="ctr" rtl="0"/>
            <a:r>
              <a:rPr lang="he-IL"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טיזר למשחק</a:t>
            </a:r>
            <a:endPar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49" name="Group 48">
            <a:extLst>
              <a:ext uri="{FF2B5EF4-FFF2-40B4-BE49-F238E27FC236}">
                <a16:creationId xmlns:a16="http://schemas.microsoft.com/office/drawing/2014/main" id="{1D788327-7D9D-4E47-846F-020A8F5E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009063" y="3253797"/>
            <a:ext cx="304800" cy="429768"/>
            <a:chOff x="215328" y="-46937"/>
            <a:chExt cx="304800" cy="2773841"/>
          </a:xfrm>
        </p:grpSpPr>
        <p:cxnSp>
          <p:nvCxnSpPr>
            <p:cNvPr id="50" name="Straight Connector 49">
              <a:extLst>
                <a:ext uri="{FF2B5EF4-FFF2-40B4-BE49-F238E27FC236}">
                  <a16:creationId xmlns:a16="http://schemas.microsoft.com/office/drawing/2014/main" id="{AB903337-D6B8-41EE-B6A3-4329C8D8E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0D28A68-745E-44CC-A29E-0EB13A8442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B18D645-DE9C-49EB-85CC-C10085797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7BB3B1F-5029-47B9-B1A5-2469BF49D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40" name="מדיה מקוונת 9" title="Blasphemous - Announcement Trailer | PS4">
            <a:hlinkClick r:id="" action="ppaction://media"/>
            <a:extLst>
              <a:ext uri="{FF2B5EF4-FFF2-40B4-BE49-F238E27FC236}">
                <a16:creationId xmlns:a16="http://schemas.microsoft.com/office/drawing/2014/main" id="{59088536-2F57-4F6B-AECE-F0BC65ED32C6}"/>
              </a:ext>
            </a:extLst>
          </p:cNvPr>
          <p:cNvPicPr>
            <a:picLocks noRot="1" noChangeAspect="1"/>
          </p:cNvPicPr>
          <p:nvPr>
            <a:videoFile r:link="rId1"/>
          </p:nvPr>
        </p:nvPicPr>
        <p:blipFill>
          <a:blip r:embed="rId4"/>
          <a:stretch>
            <a:fillRect/>
          </a:stretch>
        </p:blipFill>
        <p:spPr>
          <a:xfrm>
            <a:off x="1630619" y="1319766"/>
            <a:ext cx="8930756" cy="5045878"/>
          </a:xfrm>
          <a:prstGeom prst="rect">
            <a:avLst/>
          </a:prstGeom>
        </p:spPr>
      </p:pic>
    </p:spTree>
    <p:extLst>
      <p:ext uri="{BB962C8B-B14F-4D97-AF65-F5344CB8AC3E}">
        <p14:creationId xmlns:p14="http://schemas.microsoft.com/office/powerpoint/2010/main" val="157007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0"/>
                                        </p:tgtEl>
                                      </p:cBhvr>
                                    </p:cmd>
                                  </p:childTnLst>
                                </p:cTn>
                              </p:par>
                            </p:childTnLst>
                          </p:cTn>
                        </p:par>
                      </p:childTnLst>
                    </p:cTn>
                  </p:par>
                </p:childTnLst>
              </p:cTn>
              <p:nextCondLst>
                <p:cond evt="onClick" delay="0">
                  <p:tgtEl>
                    <p:spTgt spid="40"/>
                  </p:tgtEl>
                </p:cond>
              </p:nextCondLst>
            </p:seq>
            <p:video>
              <p:cMediaNode vol="80000">
                <p:cTn id="12" fill="hold" display="0">
                  <p:stCondLst>
                    <p:cond delay="indefinite"/>
                  </p:stCondLst>
                </p:cTn>
                <p:tgtEl>
                  <p:spTgt spid="4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4C83B52-BE3D-4804-A41B-2F88FFA29E42}"/>
              </a:ext>
            </a:extLst>
          </p:cNvPr>
          <p:cNvSpPr>
            <a:spLocks noGrp="1"/>
          </p:cNvSpPr>
          <p:nvPr>
            <p:ph type="title"/>
          </p:nvPr>
        </p:nvSpPr>
        <p:spPr>
          <a:xfrm>
            <a:off x="417145" y="2281635"/>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שחקנים</a:t>
            </a:r>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מציין מיקום תוכן 2">
            <a:extLst>
              <a:ext uri="{FF2B5EF4-FFF2-40B4-BE49-F238E27FC236}">
                <a16:creationId xmlns:a16="http://schemas.microsoft.com/office/drawing/2014/main" id="{30C92FAE-268C-4F10-8573-942026A7C60C}"/>
              </a:ext>
            </a:extLst>
          </p:cNvPr>
          <p:cNvSpPr>
            <a:spLocks noGrp="1"/>
          </p:cNvSpPr>
          <p:nvPr>
            <p:ph idx="1"/>
          </p:nvPr>
        </p:nvSpPr>
        <p:spPr>
          <a:xfrm>
            <a:off x="4049486" y="945198"/>
            <a:ext cx="7971229" cy="5326911"/>
          </a:xfrm>
        </p:spPr>
        <p:txBody>
          <a:bodyPr>
            <a:normAutofit/>
          </a:bodyPr>
          <a:lstStyle/>
          <a:p>
            <a:pPr marL="0" lvl="0" indent="0" algn="r" rtl="1">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dirty="0">
                <a:effectLst/>
                <a:latin typeface="Tahoma" panose="020B0604030504040204" pitchFamily="34" charset="0"/>
                <a:ea typeface="Tahoma" panose="020B0604030504040204" pitchFamily="34" charset="0"/>
                <a:cs typeface="Tahoma" panose="020B0604030504040204" pitchFamily="34" charset="0"/>
              </a:rPr>
              <a:t>המשחק מיועד לשחקן בודד ללא אופציה להרחיב את מס' השחקנים.</a:t>
            </a:r>
          </a:p>
          <a:p>
            <a:pPr marL="342900" indent="-342900">
              <a:lnSpc>
                <a:spcPct val="107000"/>
              </a:lnSpc>
              <a:buFont typeface="Symbol" panose="05050102010706020507" pitchFamily="18" charset="2"/>
              <a:buChar char=""/>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dirty="0">
                <a:effectLst/>
                <a:latin typeface="Tahoma" panose="020B0604030504040204" pitchFamily="34" charset="0"/>
                <a:ea typeface="Tahoma" panose="020B0604030504040204" pitchFamily="34" charset="0"/>
                <a:cs typeface="Tahoma" panose="020B0604030504040204" pitchFamily="34" charset="0"/>
              </a:rPr>
              <a:t>קהל היעד המסתמן של המשחק הוא בוגרים צעירים שגדלו                              כחובבי ז'אנר ה-</a:t>
            </a:r>
            <a:r>
              <a:rPr lang="en-US" sz="1800" dirty="0">
                <a:effectLst/>
                <a:latin typeface="Copperplate Gothic Light" panose="020E0507020206020404" pitchFamily="34" charset="0"/>
                <a:ea typeface="Tahoma" panose="020B0604030504040204" pitchFamily="34" charset="0"/>
                <a:cs typeface="Tahoma" panose="020B0604030504040204" pitchFamily="34" charset="0"/>
              </a:rPr>
              <a:t>Metroid-Vania</a:t>
            </a:r>
            <a:r>
              <a:rPr lang="he-IL" sz="1800" dirty="0">
                <a:effectLst/>
                <a:latin typeface="Tahoma" panose="020B0604030504040204" pitchFamily="34" charset="0"/>
                <a:ea typeface="Tahoma" panose="020B0604030504040204" pitchFamily="34" charset="0"/>
                <a:cs typeface="Tahoma" panose="020B0604030504040204" pitchFamily="34" charset="0"/>
              </a:rPr>
              <a:t> ואוהבים משחקים מאתגרים          במיוחד.</a:t>
            </a:r>
          </a:p>
          <a:p>
            <a:pPr marL="342900" indent="-342900">
              <a:lnSpc>
                <a:spcPct val="107000"/>
              </a:lnSpc>
              <a:buFont typeface="Symbol" panose="05050102010706020507" pitchFamily="18" charset="2"/>
              <a:buChar char=""/>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dirty="0">
                <a:effectLst/>
                <a:latin typeface="Tahoma" panose="020B0604030504040204" pitchFamily="34" charset="0"/>
                <a:ea typeface="Tahoma" panose="020B0604030504040204" pitchFamily="34" charset="0"/>
                <a:cs typeface="Tahoma" panose="020B0604030504040204" pitchFamily="34" charset="0"/>
              </a:rPr>
              <a:t>המשחק גם מיועד לחובבי </a:t>
            </a:r>
            <a:r>
              <a:rPr lang="en-US" sz="1800" dirty="0">
                <a:effectLst/>
                <a:latin typeface="Copperplate Gothic Light" panose="020E0507020206020404" pitchFamily="34" charset="0"/>
                <a:ea typeface="Tahoma" panose="020B0604030504040204" pitchFamily="34" charset="0"/>
                <a:cs typeface="Tahoma" panose="020B0604030504040204" pitchFamily="34" charset="0"/>
              </a:rPr>
              <a:t>Dark Fantasy</a:t>
            </a:r>
            <a:r>
              <a:rPr lang="he-IL" sz="1800" dirty="0">
                <a:effectLst/>
                <a:latin typeface="Tahoma" panose="020B0604030504040204" pitchFamily="34" charset="0"/>
                <a:ea typeface="Tahoma" panose="020B0604030504040204" pitchFamily="34" charset="0"/>
                <a:cs typeface="Tahoma" panose="020B0604030504040204" pitchFamily="34" charset="0"/>
              </a:rPr>
              <a:t>, מאחר והוא מושפע מסיפורים של הזרם הקתולי-ספרדי ושואב השראה מעלילות משחקי </a:t>
            </a:r>
            <a:r>
              <a:rPr lang="en-US" sz="1800" dirty="0">
                <a:effectLst/>
                <a:latin typeface="Copperplate Gothic Light" panose="020E0507020206020404" pitchFamily="34" charset="0"/>
                <a:ea typeface="Tahoma" panose="020B0604030504040204" pitchFamily="34" charset="0"/>
                <a:cs typeface="Tahoma" panose="020B0604030504040204" pitchFamily="34" charset="0"/>
              </a:rPr>
              <a:t>Dark Souls</a:t>
            </a:r>
            <a:r>
              <a:rPr lang="he-IL" sz="1800" dirty="0">
                <a:effectLst/>
                <a:latin typeface="Tahoma" panose="020B0604030504040204" pitchFamily="34" charset="0"/>
                <a:ea typeface="Tahoma" panose="020B0604030504040204" pitchFamily="34" charset="0"/>
                <a:cs typeface="Tahoma" panose="020B0604030504040204" pitchFamily="34" charset="0"/>
              </a:rPr>
              <a:t>.</a:t>
            </a: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dirty="0">
                <a:effectLst/>
                <a:latin typeface="Tahoma" panose="020B0604030504040204" pitchFamily="34" charset="0"/>
                <a:ea typeface="Tahoma" panose="020B0604030504040204" pitchFamily="34" charset="0"/>
                <a:cs typeface="Tahoma" panose="020B0604030504040204" pitchFamily="34" charset="0"/>
              </a:rPr>
              <a:t>מאחר והמשחק </a:t>
            </a:r>
            <a:r>
              <a:rPr lang="en-US" sz="1800" dirty="0">
                <a:effectLst/>
                <a:latin typeface="Copperplate Gothic Light" panose="020E0507020206020404" pitchFamily="34" charset="0"/>
                <a:ea typeface="Tahoma" panose="020B0604030504040204" pitchFamily="34" charset="0"/>
                <a:cs typeface="Tahoma" panose="020B0604030504040204" pitchFamily="34" charset="0"/>
              </a:rPr>
              <a:t>Single-Player</a:t>
            </a:r>
            <a:r>
              <a:rPr lang="he-IL" sz="1800" dirty="0">
                <a:effectLst/>
                <a:latin typeface="Tahoma" panose="020B0604030504040204" pitchFamily="34" charset="0"/>
                <a:ea typeface="Tahoma" panose="020B0604030504040204" pitchFamily="34" charset="0"/>
                <a:cs typeface="Tahoma" panose="020B0604030504040204" pitchFamily="34" charset="0"/>
              </a:rPr>
              <a:t>, האינטראקציה היחידה היא עם דמויות מתוך המשחק (</a:t>
            </a:r>
            <a:r>
              <a:rPr lang="en-US" sz="1800" dirty="0">
                <a:effectLst/>
                <a:latin typeface="Copperplate Gothic Light" panose="020E0507020206020404" pitchFamily="34" charset="0"/>
                <a:ea typeface="Tahoma" panose="020B0604030504040204" pitchFamily="34" charset="0"/>
                <a:cs typeface="Tahoma" panose="020B0604030504040204" pitchFamily="34" charset="0"/>
              </a:rPr>
              <a:t>NPCs</a:t>
            </a:r>
            <a:r>
              <a:rPr lang="he-IL" sz="1800" dirty="0">
                <a:effectLst/>
                <a:latin typeface="Tahoma" panose="020B0604030504040204" pitchFamily="34" charset="0"/>
                <a:ea typeface="Tahoma" panose="020B0604030504040204" pitchFamily="34" charset="0"/>
                <a:cs typeface="Tahoma" panose="020B0604030504040204" pitchFamily="34" charset="0"/>
              </a:rPr>
              <a:t>) שדרכן ניתן ללמוד יותר על עולם המשחק, לקבל משימות </a:t>
            </a:r>
            <a:r>
              <a:rPr lang="he-IL" sz="1800" dirty="0" err="1">
                <a:effectLst/>
                <a:latin typeface="Tahoma" panose="020B0604030504040204" pitchFamily="34" charset="0"/>
                <a:ea typeface="Tahoma" panose="020B0604030504040204" pitchFamily="34" charset="0"/>
                <a:cs typeface="Tahoma" panose="020B0604030504040204" pitchFamily="34" charset="0"/>
              </a:rPr>
              <a:t>וכו</a:t>
            </a:r>
            <a:r>
              <a:rPr lang="he-IL" sz="1800" dirty="0">
                <a:effectLst/>
                <a:latin typeface="Tahoma" panose="020B0604030504040204" pitchFamily="34" charset="0"/>
                <a:ea typeface="Tahoma" panose="020B0604030504040204" pitchFamily="34" charset="0"/>
                <a:cs typeface="Tahoma" panose="020B0604030504040204" pitchFamily="34" charset="0"/>
              </a:rPr>
              <a:t>'.</a:t>
            </a:r>
            <a:endParaRPr lang="en-US" sz="18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en-US" sz="18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Use links below to save image.">
            <a:extLst>
              <a:ext uri="{FF2B5EF4-FFF2-40B4-BE49-F238E27FC236}">
                <a16:creationId xmlns:a16="http://schemas.microsoft.com/office/drawing/2014/main" id="{97F74B3F-8EF2-4721-9F8B-B2AEBC845B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294080" y="3432509"/>
            <a:ext cx="1203928" cy="1203928"/>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B38203D5-1056-459A-A17F-589014DDA14F}"/>
              </a:ext>
            </a:extLst>
          </p:cNvPr>
          <p:cNvSpPr/>
          <p:nvPr/>
        </p:nvSpPr>
        <p:spPr>
          <a:xfrm>
            <a:off x="4500156" y="585891"/>
            <a:ext cx="766354" cy="2065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054" name="Picture 6">
            <a:extLst>
              <a:ext uri="{FF2B5EF4-FFF2-40B4-BE49-F238E27FC236}">
                <a16:creationId xmlns:a16="http://schemas.microsoft.com/office/drawing/2014/main" id="{750EE536-3A98-472A-A8A2-91E49561A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839" y="2064864"/>
            <a:ext cx="956186" cy="95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026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8446901" y="0"/>
            <a:ext cx="3745177"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908003" y="2307761"/>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יעדים</a:t>
            </a:r>
          </a:p>
        </p:txBody>
      </p:sp>
      <p:pic>
        <p:nvPicPr>
          <p:cNvPr id="12" name="תמונה 11" descr="תמונה שמכילה סמל, גרפיקה, אומנות קליפיפם, לוגו&#10;&#10;התיאור נוצר באופן אוטומטי">
            <a:extLst>
              <a:ext uri="{FF2B5EF4-FFF2-40B4-BE49-F238E27FC236}">
                <a16:creationId xmlns:a16="http://schemas.microsoft.com/office/drawing/2014/main" id="{A098E047-F0C8-4CB0-968A-BB175045E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522" y="3429000"/>
            <a:ext cx="1299754" cy="1299754"/>
          </a:xfrm>
          <a:prstGeom prst="rect">
            <a:avLst/>
          </a:prstGeom>
        </p:spPr>
      </p:pic>
      <p:sp>
        <p:nvSpPr>
          <p:cNvPr id="13" name="מציין מיקום תוכן 2">
            <a:extLst>
              <a:ext uri="{FF2B5EF4-FFF2-40B4-BE49-F238E27FC236}">
                <a16:creationId xmlns:a16="http://schemas.microsoft.com/office/drawing/2014/main" id="{8D4895B6-FA65-49E8-A2B7-7E93DB0B0CDD}"/>
              </a:ext>
            </a:extLst>
          </p:cNvPr>
          <p:cNvSpPr>
            <a:spLocks noGrp="1"/>
          </p:cNvSpPr>
          <p:nvPr>
            <p:ph idx="1"/>
          </p:nvPr>
        </p:nvSpPr>
        <p:spPr>
          <a:xfrm>
            <a:off x="373091" y="-191663"/>
            <a:ext cx="7805213" cy="6724094"/>
          </a:xfrm>
        </p:spPr>
        <p:txBody>
          <a:bodyPr>
            <a:normAutofit/>
          </a:bodyPr>
          <a:lstStyle/>
          <a:p>
            <a:pPr marL="0" lvl="0" indent="0" algn="r" rtl="1">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b="1"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b="1" dirty="0">
                <a:effectLst/>
                <a:latin typeface="Tahoma" panose="020B0604030504040204" pitchFamily="34" charset="0"/>
                <a:ea typeface="Tahoma" panose="020B0604030504040204" pitchFamily="34" charset="0"/>
                <a:cs typeface="Tahoma" panose="020B0604030504040204" pitchFamily="34" charset="0"/>
              </a:rPr>
              <a:t>לטווח הקצר </a:t>
            </a:r>
            <a:r>
              <a:rPr lang="he-IL" sz="1800" dirty="0">
                <a:effectLst/>
                <a:latin typeface="Tahoma" panose="020B0604030504040204" pitchFamily="34" charset="0"/>
                <a:ea typeface="Tahoma" panose="020B0604030504040204" pitchFamily="34" charset="0"/>
                <a:cs typeface="Tahoma" panose="020B0604030504040204" pitchFamily="34" charset="0"/>
              </a:rPr>
              <a:t>– </a:t>
            </a:r>
            <a:r>
              <a:rPr lang="he-IL" sz="1800" dirty="0">
                <a:latin typeface="Tahoma" panose="020B0604030504040204" pitchFamily="34" charset="0"/>
                <a:ea typeface="Tahoma" panose="020B0604030504040204" pitchFamily="34" charset="0"/>
                <a:cs typeface="Tahoma" panose="020B0604030504040204" pitchFamily="34" charset="0"/>
              </a:rPr>
              <a:t>להצליח להביס את האויבים                                                בבלוק המפה הנוכחי בו נמצא השחקן עם                                                 מינימום נזק ולעבור לבלוק הבא.</a:t>
            </a:r>
          </a:p>
          <a:p>
            <a:pPr marL="342900" indent="-342900">
              <a:lnSpc>
                <a:spcPct val="107000"/>
              </a:lnSpc>
              <a:buFont typeface="Symbol" panose="05050102010706020507" pitchFamily="18" charset="2"/>
              <a:buChar char=""/>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3" name="תמונה 2" descr="תמונה שמכילה צילום מסך, סרט מצויר, דמות בדיונית, משחק מחשב&#10;&#10;התיאור נוצר באופן אוטומטי">
            <a:extLst>
              <a:ext uri="{FF2B5EF4-FFF2-40B4-BE49-F238E27FC236}">
                <a16:creationId xmlns:a16="http://schemas.microsoft.com/office/drawing/2014/main" id="{A8EEDB1D-5874-4354-AD64-FBD588E29C91}"/>
              </a:ext>
            </a:extLst>
          </p:cNvPr>
          <p:cNvPicPr>
            <a:picLocks noChangeAspect="1"/>
          </p:cNvPicPr>
          <p:nvPr/>
        </p:nvPicPr>
        <p:blipFill rotWithShape="1">
          <a:blip r:embed="rId3">
            <a:extLst>
              <a:ext uri="{28A0092B-C50C-407E-A947-70E740481C1C}">
                <a14:useLocalDpi xmlns:a14="http://schemas.microsoft.com/office/drawing/2010/main" val="0"/>
              </a:ext>
            </a:extLst>
          </a:blip>
          <a:srcRect l="15628" r="15401"/>
          <a:stretch/>
        </p:blipFill>
        <p:spPr>
          <a:xfrm>
            <a:off x="609601" y="736340"/>
            <a:ext cx="2309091" cy="2275044"/>
          </a:xfrm>
          <a:prstGeom prst="roundRect">
            <a:avLst>
              <a:gd name="adj" fmla="val 8594"/>
            </a:avLst>
          </a:prstGeom>
          <a:solidFill>
            <a:srgbClr val="FFFFFF">
              <a:shade val="85000"/>
            </a:srgbClr>
          </a:solidFill>
          <a:ln>
            <a:noFill/>
          </a:ln>
          <a:effectLst/>
        </p:spPr>
      </p:pic>
      <p:sp>
        <p:nvSpPr>
          <p:cNvPr id="9" name="תיבת טקסט 8">
            <a:extLst>
              <a:ext uri="{FF2B5EF4-FFF2-40B4-BE49-F238E27FC236}">
                <a16:creationId xmlns:a16="http://schemas.microsoft.com/office/drawing/2014/main" id="{6A4CC291-A5ED-45B4-A3A8-0B3BA46A10AC}"/>
              </a:ext>
            </a:extLst>
          </p:cNvPr>
          <p:cNvSpPr txBox="1"/>
          <p:nvPr/>
        </p:nvSpPr>
        <p:spPr>
          <a:xfrm>
            <a:off x="-712711" y="3939387"/>
            <a:ext cx="6229926" cy="1843903"/>
          </a:xfrm>
          <a:prstGeom prst="rect">
            <a:avLst/>
          </a:prstGeom>
          <a:noFill/>
        </p:spPr>
        <p:txBody>
          <a:bodyPr wrap="square">
            <a:spAutoFit/>
          </a:bodyPr>
          <a:lstStyle/>
          <a:p>
            <a:pPr marL="342900" indent="-342900">
              <a:lnSpc>
                <a:spcPct val="107000"/>
              </a:lnSpc>
              <a:buFont typeface="Symbol" panose="05050102010706020507" pitchFamily="18" charset="2"/>
              <a:buChar char=""/>
            </a:pPr>
            <a:endParaRPr lang="he-IL" sz="18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b="1" dirty="0">
                <a:latin typeface="Tahoma" panose="020B0604030504040204" pitchFamily="34" charset="0"/>
                <a:ea typeface="Tahoma" panose="020B0604030504040204" pitchFamily="34" charset="0"/>
                <a:cs typeface="Tahoma" panose="020B0604030504040204" pitchFamily="34" charset="0"/>
              </a:rPr>
              <a:t>לטווח הבינוני </a:t>
            </a:r>
            <a:r>
              <a:rPr lang="he-IL" sz="1800" dirty="0">
                <a:latin typeface="Tahoma" panose="020B0604030504040204" pitchFamily="34" charset="0"/>
                <a:ea typeface="Tahoma" panose="020B0604030504040204" pitchFamily="34" charset="0"/>
                <a:cs typeface="Tahoma" panose="020B0604030504040204" pitchFamily="34" charset="0"/>
              </a:rPr>
              <a:t>– להגיע לנקודות שמירה (</a:t>
            </a:r>
            <a:r>
              <a:rPr lang="en-US" sz="1800" dirty="0">
                <a:latin typeface="Copperplate Gothic Light" panose="020E0507020206020404" pitchFamily="34" charset="0"/>
                <a:ea typeface="Tahoma" panose="020B0604030504040204" pitchFamily="34" charset="0"/>
                <a:cs typeface="Tahoma" panose="020B0604030504040204" pitchFamily="34" charset="0"/>
              </a:rPr>
              <a:t>Checkpoints</a:t>
            </a:r>
            <a:r>
              <a:rPr lang="he-IL" sz="1800" dirty="0">
                <a:latin typeface="Tahoma" panose="020B0604030504040204" pitchFamily="34" charset="0"/>
                <a:ea typeface="Tahoma" panose="020B0604030504040204" pitchFamily="34" charset="0"/>
                <a:cs typeface="Tahoma" panose="020B0604030504040204" pitchFamily="34" charset="0"/>
              </a:rPr>
              <a:t>) וחשיפת "שערי </a:t>
            </a:r>
            <a:r>
              <a:rPr lang="he-IL" sz="1800" dirty="0" err="1">
                <a:latin typeface="Tahoma" panose="020B0604030504040204" pitchFamily="34" charset="0"/>
                <a:ea typeface="Tahoma" panose="020B0604030504040204" pitchFamily="34" charset="0"/>
                <a:cs typeface="Tahoma" panose="020B0604030504040204" pitchFamily="34" charset="0"/>
              </a:rPr>
              <a:t>השתגרות</a:t>
            </a:r>
            <a:r>
              <a:rPr lang="he-IL" sz="1800" dirty="0">
                <a:latin typeface="Tahoma" panose="020B0604030504040204" pitchFamily="34" charset="0"/>
                <a:ea typeface="Tahoma" panose="020B0604030504040204" pitchFamily="34" charset="0"/>
                <a:cs typeface="Tahoma" panose="020B0604030504040204" pitchFamily="34" charset="0"/>
              </a:rPr>
              <a:t>",                      איסוף חפצים ושדרוגים לדמות השחקן                             ולהביס בוסים המפוזרים סביב כלל מפת                    המשחק.</a:t>
            </a:r>
          </a:p>
        </p:txBody>
      </p:sp>
      <p:pic>
        <p:nvPicPr>
          <p:cNvPr id="10" name="תמונה 9" descr="תמונה שמכילה אומנות, בתוך מבנה, מנורה&#10;&#10;התיאור נוצר באופן אוטומטי">
            <a:extLst>
              <a:ext uri="{FF2B5EF4-FFF2-40B4-BE49-F238E27FC236}">
                <a16:creationId xmlns:a16="http://schemas.microsoft.com/office/drawing/2014/main" id="{745D6C0B-87C2-4CCB-9EB9-507D4581F4A2}"/>
              </a:ext>
            </a:extLst>
          </p:cNvPr>
          <p:cNvPicPr>
            <a:picLocks noChangeAspect="1"/>
          </p:cNvPicPr>
          <p:nvPr/>
        </p:nvPicPr>
        <p:blipFill rotWithShape="1">
          <a:blip r:embed="rId4">
            <a:extLst>
              <a:ext uri="{28A0092B-C50C-407E-A947-70E740481C1C}">
                <a14:useLocalDpi xmlns:a14="http://schemas.microsoft.com/office/drawing/2010/main" val="0"/>
              </a:ext>
            </a:extLst>
          </a:blip>
          <a:srcRect l="22230" r="22457"/>
          <a:stretch/>
        </p:blipFill>
        <p:spPr>
          <a:xfrm>
            <a:off x="5763853" y="3801462"/>
            <a:ext cx="2244437" cy="22860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20715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8446901" y="0"/>
            <a:ext cx="3745177"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908003" y="2307761"/>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יעדים</a:t>
            </a:r>
          </a:p>
        </p:txBody>
      </p:sp>
      <p:pic>
        <p:nvPicPr>
          <p:cNvPr id="12" name="תמונה 11" descr="תמונה שמכילה סמל, גרפיקה, אומנות קליפיפם, לוגו&#10;&#10;התיאור נוצר באופן אוטומטי">
            <a:extLst>
              <a:ext uri="{FF2B5EF4-FFF2-40B4-BE49-F238E27FC236}">
                <a16:creationId xmlns:a16="http://schemas.microsoft.com/office/drawing/2014/main" id="{A098E047-F0C8-4CB0-968A-BB175045E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522" y="3429000"/>
            <a:ext cx="1299754" cy="1299754"/>
          </a:xfrm>
          <a:prstGeom prst="rect">
            <a:avLst/>
          </a:prstGeom>
        </p:spPr>
      </p:pic>
      <p:sp>
        <p:nvSpPr>
          <p:cNvPr id="13" name="מציין מיקום תוכן 2">
            <a:extLst>
              <a:ext uri="{FF2B5EF4-FFF2-40B4-BE49-F238E27FC236}">
                <a16:creationId xmlns:a16="http://schemas.microsoft.com/office/drawing/2014/main" id="{8D4895B6-FA65-49E8-A2B7-7E93DB0B0CDD}"/>
              </a:ext>
            </a:extLst>
          </p:cNvPr>
          <p:cNvSpPr>
            <a:spLocks noGrp="1"/>
          </p:cNvSpPr>
          <p:nvPr>
            <p:ph idx="1"/>
          </p:nvPr>
        </p:nvSpPr>
        <p:spPr>
          <a:xfrm>
            <a:off x="373091" y="133906"/>
            <a:ext cx="7805213" cy="6724094"/>
          </a:xfrm>
        </p:spPr>
        <p:txBody>
          <a:bodyPr>
            <a:normAutofit/>
          </a:bodyPr>
          <a:lstStyle/>
          <a:p>
            <a:pPr marL="0" lvl="0" indent="0" algn="r" rtl="1">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b="1" dirty="0">
                <a:effectLst/>
                <a:latin typeface="Tahoma" panose="020B0604030504040204" pitchFamily="34" charset="0"/>
                <a:ea typeface="Tahoma" panose="020B0604030504040204" pitchFamily="34" charset="0"/>
                <a:cs typeface="Tahoma" panose="020B0604030504040204" pitchFamily="34" charset="0"/>
              </a:rPr>
              <a:t>לטווח הארוך </a:t>
            </a:r>
            <a:r>
              <a:rPr lang="he-IL" sz="1800" dirty="0">
                <a:effectLst/>
                <a:latin typeface="Tahoma" panose="020B0604030504040204" pitchFamily="34" charset="0"/>
                <a:ea typeface="Tahoma" panose="020B0604030504040204" pitchFamily="34" charset="0"/>
                <a:cs typeface="Tahoma" panose="020B0604030504040204" pitchFamily="34" charset="0"/>
              </a:rPr>
              <a:t>– </a:t>
            </a:r>
            <a:r>
              <a:rPr lang="he-IL" sz="1800" dirty="0">
                <a:latin typeface="Tahoma" panose="020B0604030504040204" pitchFamily="34" charset="0"/>
                <a:ea typeface="Tahoma" panose="020B0604030504040204" pitchFamily="34" charset="0"/>
                <a:cs typeface="Tahoma" panose="020B0604030504040204" pitchFamily="34" charset="0"/>
              </a:rPr>
              <a:t>למצוא את מירב היכולות והשדרוגים שהמשחק יכול להציע כדי למקסמם את הסיכויים לנצח את הבוס האחרון ובכך לנסות ולעצור את הישות הרעה שרודה בעולם המשחק.</a:t>
            </a: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en-US"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b="1" dirty="0">
                <a:latin typeface="Tahoma" panose="020B0604030504040204" pitchFamily="34" charset="0"/>
                <a:ea typeface="Tahoma" panose="020B0604030504040204" pitchFamily="34" charset="0"/>
                <a:cs typeface="Tahoma" panose="020B0604030504040204" pitchFamily="34" charset="0"/>
              </a:rPr>
              <a:t>יעדים אופציונאליים </a:t>
            </a:r>
            <a:r>
              <a:rPr lang="he-IL" sz="1800" dirty="0">
                <a:latin typeface="Tahoma" panose="020B0604030504040204" pitchFamily="34" charset="0"/>
                <a:ea typeface="Tahoma" panose="020B0604030504040204" pitchFamily="34" charset="0"/>
                <a:cs typeface="Tahoma" panose="020B0604030504040204" pitchFamily="34" charset="0"/>
              </a:rPr>
              <a:t>– ביצוע משימות צד של דמויות ה-</a:t>
            </a:r>
            <a:r>
              <a:rPr lang="en-US" sz="1800" dirty="0">
                <a:latin typeface="Copperplate Gothic Light" panose="020E0507020206020404" pitchFamily="34" charset="0"/>
                <a:ea typeface="Tahoma" panose="020B0604030504040204" pitchFamily="34" charset="0"/>
                <a:cs typeface="Tahoma" panose="020B0604030504040204" pitchFamily="34" charset="0"/>
              </a:rPr>
              <a:t>NPC</a:t>
            </a:r>
            <a:r>
              <a:rPr lang="he-IL" sz="1800" dirty="0">
                <a:latin typeface="Tahoma" panose="020B0604030504040204" pitchFamily="34" charset="0"/>
                <a:ea typeface="Tahoma" panose="020B0604030504040204" pitchFamily="34" charset="0"/>
                <a:cs typeface="Tahoma" panose="020B0604030504040204" pitchFamily="34" charset="0"/>
              </a:rPr>
              <a:t> במשחק ובכך למצוא את כלל המשאבים והסודות במשחק, ובכך לחשוף אולי  סוף אלטרנטיבי למשחק.</a:t>
            </a: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b="1" dirty="0">
                <a:latin typeface="Tahoma" panose="020B0604030504040204" pitchFamily="34" charset="0"/>
                <a:ea typeface="Tahoma" panose="020B0604030504040204" pitchFamily="34" charset="0"/>
                <a:cs typeface="Tahoma" panose="020B0604030504040204" pitchFamily="34" charset="0"/>
              </a:rPr>
              <a:t>הבנת יעדי המשחק </a:t>
            </a:r>
            <a:r>
              <a:rPr lang="he-IL" sz="1800" dirty="0">
                <a:latin typeface="Tahoma" panose="020B0604030504040204" pitchFamily="34" charset="0"/>
                <a:ea typeface="Tahoma" panose="020B0604030504040204" pitchFamily="34" charset="0"/>
                <a:cs typeface="Tahoma" panose="020B0604030504040204" pitchFamily="34" charset="0"/>
              </a:rPr>
              <a:t>– מעבר למסר ברור בתחילת המשחק לגבי העלילה הראשית במשחק ואופן השימוש של היכולות הבסיסיות,         על השחקן להבין בעצמו בעזרת רמזים עמומים כיצד לחשוף את סודות המשחק (כגון איסוף חפצים מסוג חדש, גילוי חדרים נסתרים וכו').</a:t>
            </a:r>
            <a:endParaRPr lang="en-US" sz="1800" dirty="0">
              <a:effectLst/>
              <a:latin typeface="Tahoma" panose="020B0604030504040204" pitchFamily="34" charset="0"/>
              <a:ea typeface="Tahoma" panose="020B0604030504040204" pitchFamily="34" charset="0"/>
              <a:cs typeface="Tahoma" panose="020B0604030504040204" pitchFamily="34" charset="0"/>
            </a:endParaRPr>
          </a:p>
          <a:p>
            <a:endParaRPr lang="he-IL" sz="2400" dirty="0">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Spoiler Alert: why we actually love spoilers and what this tells us about  communication — mcdreeamie-musings">
            <a:extLst>
              <a:ext uri="{FF2B5EF4-FFF2-40B4-BE49-F238E27FC236}">
                <a16:creationId xmlns:a16="http://schemas.microsoft.com/office/drawing/2014/main" id="{3413135A-1555-40C6-B1C8-BA9E6FA32FA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963" b="96543" l="10000" r="90000">
                        <a14:foregroundMark x1="46389" y1="10864" x2="76389" y2="2963"/>
                        <a14:foregroundMark x1="76389" y1="2963" x2="79722" y2="14321"/>
                        <a14:foregroundMark x1="79722" y1="14321" x2="80000" y2="16296"/>
                        <a14:foregroundMark x1="20972" y1="87901" x2="27222" y2="96543"/>
                        <a14:foregroundMark x1="27222" y1="96543" x2="55417" y2="88395"/>
                      </a14:backgroundRemoval>
                    </a14:imgEffect>
                  </a14:imgLayer>
                </a14:imgProps>
              </a:ext>
              <a:ext uri="{28A0092B-C50C-407E-A947-70E740481C1C}">
                <a14:useLocalDpi xmlns:a14="http://schemas.microsoft.com/office/drawing/2010/main" val="0"/>
              </a:ext>
            </a:extLst>
          </a:blip>
          <a:srcRect/>
          <a:stretch>
            <a:fillRect/>
          </a:stretch>
        </p:blipFill>
        <p:spPr bwMode="auto">
          <a:xfrm>
            <a:off x="2827689" y="1799991"/>
            <a:ext cx="2896016" cy="162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10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4C83B52-BE3D-4804-A41B-2F88FFA29E42}"/>
              </a:ext>
            </a:extLst>
          </p:cNvPr>
          <p:cNvSpPr>
            <a:spLocks noGrp="1"/>
          </p:cNvSpPr>
          <p:nvPr>
            <p:ph type="title"/>
          </p:nvPr>
        </p:nvSpPr>
        <p:spPr>
          <a:xfrm>
            <a:off x="417145" y="2281635"/>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תהליכים</a:t>
            </a:r>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מציין מיקום תוכן 2">
            <a:extLst>
              <a:ext uri="{FF2B5EF4-FFF2-40B4-BE49-F238E27FC236}">
                <a16:creationId xmlns:a16="http://schemas.microsoft.com/office/drawing/2014/main" id="{30C92FAE-268C-4F10-8573-942026A7C60C}"/>
              </a:ext>
            </a:extLst>
          </p:cNvPr>
          <p:cNvSpPr>
            <a:spLocks noGrp="1"/>
          </p:cNvSpPr>
          <p:nvPr>
            <p:ph idx="1"/>
          </p:nvPr>
        </p:nvSpPr>
        <p:spPr>
          <a:xfrm>
            <a:off x="4031371" y="236583"/>
            <a:ext cx="7971229" cy="5984726"/>
          </a:xfrm>
        </p:spPr>
        <p:txBody>
          <a:bodyPr>
            <a:normAutofit lnSpcReduction="10000"/>
          </a:bodyPr>
          <a:lstStyle/>
          <a:p>
            <a:pPr marL="0" indent="0">
              <a:lnSpc>
                <a:spcPct val="107000"/>
              </a:lnSpc>
              <a:buNone/>
            </a:pPr>
            <a:r>
              <a:rPr lang="he-IL" sz="1800" b="1" u="sng" dirty="0">
                <a:latin typeface="Tahoma" panose="020B0604030504040204" pitchFamily="34" charset="0"/>
                <a:ea typeface="Tahoma" panose="020B0604030504040204" pitchFamily="34" charset="0"/>
                <a:cs typeface="Tahoma" panose="020B0604030504040204" pitchFamily="34" charset="0"/>
              </a:rPr>
              <a:t>תהליכי ההתחלה:</a:t>
            </a: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u="sng"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r>
              <a:rPr lang="he-IL" sz="1800" u="sng" dirty="0">
                <a:latin typeface="Tahoma" panose="020B0604030504040204" pitchFamily="34" charset="0"/>
                <a:ea typeface="Tahoma" panose="020B0604030504040204" pitchFamily="34" charset="0"/>
                <a:cs typeface="Tahoma" panose="020B0604030504040204" pitchFamily="34" charset="0"/>
              </a:rPr>
              <a:t>שאלה</a:t>
            </a:r>
            <a:r>
              <a:rPr lang="he-IL" sz="1800" dirty="0">
                <a:latin typeface="Tahoma" panose="020B0604030504040204" pitchFamily="34" charset="0"/>
                <a:ea typeface="Tahoma" panose="020B0604030504040204" pitchFamily="34" charset="0"/>
                <a:cs typeface="Tahoma" panose="020B0604030504040204" pitchFamily="34" charset="0"/>
              </a:rPr>
              <a:t>:  מי?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השחקן והדמות, </a:t>
            </a:r>
            <a:r>
              <a:rPr lang="en-US" sz="1800" dirty="0">
                <a:latin typeface="Copperplate Gothic Light" panose="020E0507020206020404" pitchFamily="34" charset="0"/>
                <a:ea typeface="Tahoma" panose="020B0604030504040204" pitchFamily="34" charset="0"/>
                <a:cs typeface="Tahoma" panose="020B0604030504040204" pitchFamily="34" charset="0"/>
              </a:rPr>
              <a:t>The Penitent One</a:t>
            </a:r>
            <a:r>
              <a:rPr lang="he-IL" sz="1800" dirty="0">
                <a:latin typeface="Tahoma" panose="020B0604030504040204" pitchFamily="34" charset="0"/>
                <a:ea typeface="Tahoma" panose="020B0604030504040204" pitchFamily="34" charset="0"/>
                <a:cs typeface="Tahoma" panose="020B0604030504040204" pitchFamily="34" charset="0"/>
              </a:rPr>
              <a:t>. </a:t>
            </a: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מה?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a:t>
            </a:r>
            <a:r>
              <a:rPr lang="he-IL" sz="1800" dirty="0">
                <a:effectLst/>
                <a:latin typeface="Tahoma" panose="020B0604030504040204" pitchFamily="34" charset="0"/>
                <a:ea typeface="Tahoma" panose="020B0604030504040204" pitchFamily="34" charset="0"/>
                <a:cs typeface="Tahoma" panose="020B0604030504040204" pitchFamily="34" charset="0"/>
              </a:rPr>
              <a:t>עובר תחייה </a:t>
            </a:r>
            <a:r>
              <a:rPr lang="he-IL" sz="1800" dirty="0">
                <a:latin typeface="Tahoma" panose="020B0604030504040204" pitchFamily="34" charset="0"/>
                <a:ea typeface="Tahoma" panose="020B0604030504040204" pitchFamily="34" charset="0"/>
                <a:cs typeface="Tahoma" panose="020B0604030504040204" pitchFamily="34" charset="0"/>
              </a:rPr>
              <a:t>ו</a:t>
            </a:r>
            <a:r>
              <a:rPr lang="he-IL" sz="1800" dirty="0">
                <a:effectLst/>
                <a:latin typeface="Tahoma" panose="020B0604030504040204" pitchFamily="34" charset="0"/>
                <a:ea typeface="Tahoma" panose="020B0604030504040204" pitchFamily="34" charset="0"/>
                <a:cs typeface="Tahoma" panose="020B0604030504040204" pitchFamily="34" charset="0"/>
              </a:rPr>
              <a:t>נדרש להביס בוס התחלתי ולצאת אל העולם.                          </a:t>
            </a: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איפה?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a:t>
            </a:r>
            <a:r>
              <a:rPr lang="he-IL" sz="1800" dirty="0">
                <a:effectLst/>
                <a:latin typeface="Tahoma" panose="020B0604030504040204" pitchFamily="34" charset="0"/>
                <a:ea typeface="Tahoma" panose="020B0604030504040204" pitchFamily="34" charset="0"/>
                <a:cs typeface="Tahoma" panose="020B0604030504040204" pitchFamily="34" charset="0"/>
              </a:rPr>
              <a:t> באזור מסתורי שמורכב מרבבות של </a:t>
            </a:r>
            <a:r>
              <a:rPr lang="he-IL" sz="1800" dirty="0">
                <a:latin typeface="Tahoma" panose="020B0604030504040204" pitchFamily="34" charset="0"/>
                <a:ea typeface="Tahoma" panose="020B0604030504040204" pitchFamily="34" charset="0"/>
                <a:cs typeface="Tahoma" panose="020B0604030504040204" pitchFamily="34" charset="0"/>
              </a:rPr>
              <a:t>אנשים </a:t>
            </a:r>
            <a:r>
              <a:rPr lang="he-IL" sz="1800" dirty="0">
                <a:effectLst/>
                <a:latin typeface="Tahoma" panose="020B0604030504040204" pitchFamily="34" charset="0"/>
                <a:ea typeface="Tahoma" panose="020B0604030504040204" pitchFamily="34" charset="0"/>
                <a:cs typeface="Tahoma" panose="020B0604030504040204" pitchFamily="34" charset="0"/>
              </a:rPr>
              <a:t>מובסים.</a:t>
            </a: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מתי?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מיידית!</a:t>
            </a: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איך?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a:t>
            </a:r>
            <a:r>
              <a:rPr lang="he-IL" sz="1800" dirty="0">
                <a:effectLst/>
                <a:latin typeface="Tahoma" panose="020B0604030504040204" pitchFamily="34" charset="0"/>
                <a:ea typeface="Tahoma" panose="020B0604030504040204" pitchFamily="34" charset="0"/>
                <a:cs typeface="Tahoma" panose="020B0604030504040204" pitchFamily="34" charset="0"/>
              </a:rPr>
              <a:t>ע"י </a:t>
            </a:r>
            <a:r>
              <a:rPr lang="en-US" sz="1800" dirty="0">
                <a:effectLst/>
                <a:latin typeface="Tahoma" panose="020B0604030504040204" pitchFamily="34" charset="0"/>
                <a:ea typeface="Tahoma" panose="020B0604030504040204" pitchFamily="34" charset="0"/>
                <a:cs typeface="Tahoma" panose="020B0604030504040204" pitchFamily="34" charset="0"/>
              </a:rPr>
              <a:t>Tutorial</a:t>
            </a:r>
            <a:r>
              <a:rPr lang="he-IL" sz="1800" dirty="0">
                <a:effectLst/>
                <a:latin typeface="Tahoma" panose="020B0604030504040204" pitchFamily="34" charset="0"/>
                <a:ea typeface="Tahoma" panose="020B0604030504040204" pitchFamily="34" charset="0"/>
                <a:cs typeface="Tahoma" panose="020B0604030504040204" pitchFamily="34" charset="0"/>
              </a:rPr>
              <a:t> בסיסי לאופן השליטה בדמות ולחימה בבוס על ידי – תנועה דינאמית בצירי </a:t>
            </a:r>
            <a:r>
              <a:rPr lang="en-US" sz="1800" dirty="0">
                <a:effectLst/>
                <a:latin typeface="Tahoma" panose="020B0604030504040204" pitchFamily="34" charset="0"/>
                <a:ea typeface="Tahoma" panose="020B0604030504040204" pitchFamily="34" charset="0"/>
                <a:cs typeface="Tahoma" panose="020B0604030504040204" pitchFamily="34" charset="0"/>
              </a:rPr>
              <a:t>X,Y</a:t>
            </a:r>
            <a:r>
              <a:rPr lang="he-IL" sz="1800" dirty="0">
                <a:effectLst/>
                <a:latin typeface="Tahoma" panose="020B0604030504040204" pitchFamily="34" charset="0"/>
                <a:ea typeface="Tahoma" panose="020B0604030504040204" pitchFamily="34" charset="0"/>
                <a:cs typeface="Tahoma" panose="020B0604030504040204" pitchFamily="34" charset="0"/>
              </a:rPr>
              <a:t>, הנחתת מכות מוצלחות, התחמקות והגנה מפני ממתקפות הבוס, ניצול נכון של המשאבים ההתחלתיים של הדמות וכד'.</a:t>
            </a:r>
          </a:p>
          <a:p>
            <a:pPr marL="0" indent="0">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r>
              <a:rPr lang="he-IL" sz="1800" dirty="0">
                <a:effectLst/>
                <a:latin typeface="Tahoma" panose="020B0604030504040204" pitchFamily="34" charset="0"/>
                <a:ea typeface="Tahoma" panose="020B0604030504040204" pitchFamily="34" charset="0"/>
                <a:cs typeface="Tahoma" panose="020B0604030504040204" pitchFamily="34" charset="0"/>
              </a:rPr>
              <a:t>שלב ההתחלה עזר לנו להבין את המשחקיות, נתן את הרקע לעולם הגרוטסקי של המשחק וקבע את הטון והאווירה שאנחנו כשחקנים נרגיש   לכל אורכו.</a:t>
            </a:r>
            <a:endParaRPr lang="en-US" sz="1800" dirty="0">
              <a:effectLst/>
              <a:latin typeface="Tahoma" panose="020B0604030504040204" pitchFamily="34" charset="0"/>
              <a:ea typeface="Tahoma" panose="020B0604030504040204" pitchFamily="34" charset="0"/>
              <a:cs typeface="Tahoma" panose="020B0604030504040204" pitchFamily="34" charset="0"/>
            </a:endParaRPr>
          </a:p>
        </p:txBody>
      </p:sp>
      <p:sp>
        <p:nvSpPr>
          <p:cNvPr id="4" name="מלבן 3">
            <a:extLst>
              <a:ext uri="{FF2B5EF4-FFF2-40B4-BE49-F238E27FC236}">
                <a16:creationId xmlns:a16="http://schemas.microsoft.com/office/drawing/2014/main" id="{B38203D5-1056-459A-A17F-589014DDA14F}"/>
              </a:ext>
            </a:extLst>
          </p:cNvPr>
          <p:cNvSpPr/>
          <p:nvPr/>
        </p:nvSpPr>
        <p:spPr>
          <a:xfrm>
            <a:off x="4500156" y="585891"/>
            <a:ext cx="766354" cy="2065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 name="תמונה 4" descr="תמונה שמכילה ציוד, כלי מתכת, עיגול, גלגל&#10;&#10;התיאור נוצר באופן אוטומטי">
            <a:extLst>
              <a:ext uri="{FF2B5EF4-FFF2-40B4-BE49-F238E27FC236}">
                <a16:creationId xmlns:a16="http://schemas.microsoft.com/office/drawing/2014/main" id="{C9251FC3-4176-4F03-8148-38BCD3A96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967" y="3268737"/>
            <a:ext cx="1146509" cy="1146509"/>
          </a:xfrm>
          <a:prstGeom prst="rect">
            <a:avLst/>
          </a:prstGeom>
        </p:spPr>
      </p:pic>
    </p:spTree>
    <p:extLst>
      <p:ext uri="{BB962C8B-B14F-4D97-AF65-F5344CB8AC3E}">
        <p14:creationId xmlns:p14="http://schemas.microsoft.com/office/powerpoint/2010/main" val="243125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8DC20BE-2EE3-423E-8873-7E684D033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693EB7-865B-49B6-B0F4-7D3289D18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319511D-8951-4C0E-A98B-0B070288FE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E94F28A5-172A-481A-818A-BEBB655CA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C84E780-BE3B-4240-9EA0-F435AE760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B59A592-D2CE-40BE-B3E1-1B8D16F67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99B7A38-17B0-4FB6-8DC2-568C4655A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F4C7269-B196-486D-A47F-77BB23AAE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D89A2E8-95F8-4827-9432-1AA7E8257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F3856C81-415E-484F-93E4-C329F454D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C95D42B-FBF3-4C81-8FD4-CBED235411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F9A2762D-96C8-43A9-8FB4-B893A422FD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D8D0F-A2C7-4629-B042-A99DF4CD1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AA066E0-8819-4B74-B577-4F86B6ACB3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6822E5-6B0C-4271-AAEB-6E5B9AB9B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18639AD1-4D74-4424-B02C-50AAADBE06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36" name="Straight Connector 35">
              <a:extLst>
                <a:ext uri="{FF2B5EF4-FFF2-40B4-BE49-F238E27FC236}">
                  <a16:creationId xmlns:a16="http://schemas.microsoft.com/office/drawing/2014/main" id="{741F3A5D-026C-48FF-BE29-DFBA51A917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E9F231-9EEC-48FA-BD74-DF5FBF7354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A3E55D-272D-4836-BF1B-B46C0248A0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887AC4-55DC-42D7-B003-76ED4B52D0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B29481A6-9A3B-4120-9C9D-8BD206C929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4E220D0-6FEB-4727-960C-B637712D71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4" name="Straight Connector 43">
              <a:extLst>
                <a:ext uri="{FF2B5EF4-FFF2-40B4-BE49-F238E27FC236}">
                  <a16:creationId xmlns:a16="http://schemas.microsoft.com/office/drawing/2014/main" id="{30854E48-F0D5-4C38-80CF-950BE37A8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6529B87-72DD-45B8-89EC-6358F8678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A5B663B-04AC-4C76-A8D2-80D94C33A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BB4FF8E-FA13-4808-9658-DC67573F79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 name="כותרת 1">
            <a:extLst>
              <a:ext uri="{FF2B5EF4-FFF2-40B4-BE49-F238E27FC236}">
                <a16:creationId xmlns:a16="http://schemas.microsoft.com/office/drawing/2014/main" id="{FB8CE103-A9A0-413B-A43E-3432F9070B8D}"/>
              </a:ext>
            </a:extLst>
          </p:cNvPr>
          <p:cNvSpPr>
            <a:spLocks noGrp="1"/>
          </p:cNvSpPr>
          <p:nvPr>
            <p:ph type="title"/>
          </p:nvPr>
        </p:nvSpPr>
        <p:spPr>
          <a:xfrm>
            <a:off x="4483001" y="402003"/>
            <a:ext cx="3213257" cy="817972"/>
          </a:xfrm>
          <a:noFill/>
        </p:spPr>
        <p:txBody>
          <a:bodyPr vert="horz" lIns="91440" tIns="45720" rIns="91440" bIns="45720" rtlCol="0" anchor="t">
            <a:normAutofit/>
          </a:bodyPr>
          <a:lstStyle/>
          <a:p>
            <a:pPr algn="ctr" rtl="0"/>
            <a:r>
              <a:rPr lang="en-US" sz="4800" b="1" dirty="0">
                <a:solidFill>
                  <a:schemeClr val="bg1"/>
                </a:solidFill>
                <a:latin typeface="Copperplate Gothic Bold" panose="020E0705020206020404" pitchFamily="34" charset="0"/>
              </a:rPr>
              <a:t>Tutorial</a:t>
            </a:r>
            <a:endParaRPr lang="en-US" sz="4800" b="1" kern="1200" dirty="0">
              <a:solidFill>
                <a:schemeClr val="bg1"/>
              </a:solidFill>
              <a:latin typeface="Copperplate Gothic Bold" panose="020E0705020206020404" pitchFamily="34" charset="0"/>
            </a:endParaRPr>
          </a:p>
        </p:txBody>
      </p:sp>
      <p:grpSp>
        <p:nvGrpSpPr>
          <p:cNvPr id="49" name="Group 48">
            <a:extLst>
              <a:ext uri="{FF2B5EF4-FFF2-40B4-BE49-F238E27FC236}">
                <a16:creationId xmlns:a16="http://schemas.microsoft.com/office/drawing/2014/main" id="{1D788327-7D9D-4E47-846F-020A8F5E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009063" y="3253797"/>
            <a:ext cx="304800" cy="429768"/>
            <a:chOff x="215328" y="-46937"/>
            <a:chExt cx="304800" cy="2773841"/>
          </a:xfrm>
        </p:grpSpPr>
        <p:cxnSp>
          <p:nvCxnSpPr>
            <p:cNvPr id="50" name="Straight Connector 49">
              <a:extLst>
                <a:ext uri="{FF2B5EF4-FFF2-40B4-BE49-F238E27FC236}">
                  <a16:creationId xmlns:a16="http://schemas.microsoft.com/office/drawing/2014/main" id="{AB903337-D6B8-41EE-B6A3-4329C8D8E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0D28A68-745E-44CC-A29E-0EB13A8442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B18D645-DE9C-49EB-85CC-C10085797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7BB3B1F-5029-47B9-B1A5-2469BF49D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9" name="מדיה מקוונת 8" title="Blasphemous - Opening + First Boss">
            <a:hlinkClick r:id="" action="ppaction://media"/>
            <a:extLst>
              <a:ext uri="{FF2B5EF4-FFF2-40B4-BE49-F238E27FC236}">
                <a16:creationId xmlns:a16="http://schemas.microsoft.com/office/drawing/2014/main" id="{08EBA351-22C9-44C7-8F4C-508A836BD0F1}"/>
              </a:ext>
            </a:extLst>
          </p:cNvPr>
          <p:cNvPicPr>
            <a:picLocks noRot="1" noChangeAspect="1"/>
          </p:cNvPicPr>
          <p:nvPr>
            <a:videoFile r:link="rId1"/>
          </p:nvPr>
        </p:nvPicPr>
        <p:blipFill>
          <a:blip r:embed="rId4"/>
          <a:stretch>
            <a:fillRect/>
          </a:stretch>
        </p:blipFill>
        <p:spPr>
          <a:xfrm>
            <a:off x="2394998" y="1577058"/>
            <a:ext cx="7389265" cy="4174935"/>
          </a:xfrm>
          <a:prstGeom prst="rect">
            <a:avLst/>
          </a:prstGeom>
        </p:spPr>
      </p:pic>
    </p:spTree>
    <p:extLst>
      <p:ext uri="{BB962C8B-B14F-4D97-AF65-F5344CB8AC3E}">
        <p14:creationId xmlns:p14="http://schemas.microsoft.com/office/powerpoint/2010/main" val="58495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4C83B52-BE3D-4804-A41B-2F88FFA29E42}"/>
              </a:ext>
            </a:extLst>
          </p:cNvPr>
          <p:cNvSpPr>
            <a:spLocks noGrp="1"/>
          </p:cNvSpPr>
          <p:nvPr>
            <p:ph type="title"/>
          </p:nvPr>
        </p:nvSpPr>
        <p:spPr>
          <a:xfrm>
            <a:off x="417145" y="2281635"/>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תהליכים</a:t>
            </a:r>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מציין מיקום תוכן 2">
            <a:extLst>
              <a:ext uri="{FF2B5EF4-FFF2-40B4-BE49-F238E27FC236}">
                <a16:creationId xmlns:a16="http://schemas.microsoft.com/office/drawing/2014/main" id="{30C92FAE-268C-4F10-8573-942026A7C60C}"/>
              </a:ext>
            </a:extLst>
          </p:cNvPr>
          <p:cNvSpPr>
            <a:spLocks noGrp="1"/>
          </p:cNvSpPr>
          <p:nvPr>
            <p:ph idx="1"/>
          </p:nvPr>
        </p:nvSpPr>
        <p:spPr>
          <a:xfrm>
            <a:off x="3855617" y="266333"/>
            <a:ext cx="8150113" cy="6924583"/>
          </a:xfrm>
        </p:spPr>
        <p:txBody>
          <a:bodyPr>
            <a:normAutofit lnSpcReduction="10000"/>
          </a:bodyPr>
          <a:lstStyle/>
          <a:p>
            <a:pPr marL="0" indent="0">
              <a:lnSpc>
                <a:spcPct val="107000"/>
              </a:lnSpc>
              <a:buNone/>
            </a:pPr>
            <a:r>
              <a:rPr lang="he-IL" sz="1800" b="1" u="sng" dirty="0">
                <a:latin typeface="Tahoma" panose="020B0604030504040204" pitchFamily="34" charset="0"/>
                <a:ea typeface="Tahoma" panose="020B0604030504040204" pitchFamily="34" charset="0"/>
                <a:cs typeface="Tahoma" panose="020B0604030504040204" pitchFamily="34" charset="0"/>
              </a:rPr>
              <a:t>לולאת הליבה:</a:t>
            </a: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u="sng"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r>
              <a:rPr lang="he-IL" sz="1800" u="sng" dirty="0">
                <a:latin typeface="Tahoma" panose="020B0604030504040204" pitchFamily="34" charset="0"/>
                <a:ea typeface="Tahoma" panose="020B0604030504040204" pitchFamily="34" charset="0"/>
                <a:cs typeface="Tahoma" panose="020B0604030504040204" pitchFamily="34" charset="0"/>
              </a:rPr>
              <a:t>שאלה</a:t>
            </a:r>
            <a:r>
              <a:rPr lang="he-IL" sz="1800" dirty="0">
                <a:latin typeface="Tahoma" panose="020B0604030504040204" pitchFamily="34" charset="0"/>
                <a:ea typeface="Tahoma" panose="020B0604030504040204" pitchFamily="34" charset="0"/>
                <a:cs typeface="Tahoma" panose="020B0604030504040204" pitchFamily="34" charset="0"/>
              </a:rPr>
              <a:t>:  מי?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השחקן והדמות, </a:t>
            </a:r>
            <a:r>
              <a:rPr lang="en-US" sz="1800" dirty="0">
                <a:latin typeface="Copperplate Gothic Light" panose="020E0507020206020404" pitchFamily="34" charset="0"/>
                <a:ea typeface="Tahoma" panose="020B0604030504040204" pitchFamily="34" charset="0"/>
                <a:cs typeface="Tahoma" panose="020B0604030504040204" pitchFamily="34" charset="0"/>
              </a:rPr>
              <a:t>The Penitent One</a:t>
            </a:r>
            <a:r>
              <a:rPr lang="he-IL" sz="1800" dirty="0">
                <a:latin typeface="Tahoma" panose="020B0604030504040204" pitchFamily="34" charset="0"/>
                <a:ea typeface="Tahoma" panose="020B0604030504040204" pitchFamily="34" charset="0"/>
                <a:cs typeface="Tahoma" panose="020B0604030504040204" pitchFamily="34" charset="0"/>
              </a:rPr>
              <a:t>. </a:t>
            </a: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מה?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a:t>
            </a:r>
            <a:r>
              <a:rPr lang="he-IL" sz="1800" dirty="0">
                <a:effectLst/>
                <a:latin typeface="Tahoma" panose="020B0604030504040204" pitchFamily="34" charset="0"/>
                <a:ea typeface="Tahoma" panose="020B0604030504040204" pitchFamily="34" charset="0"/>
                <a:cs typeface="Tahoma" panose="020B0604030504040204" pitchFamily="34" charset="0"/>
              </a:rPr>
              <a:t>נדרש לחקור את העולם וללמוד על הדמויות בו, להשיג יכולות חדשות, לשדרג יכולות קיימות ולהביס אויבים מאתגרים בדרגת קושי עולה לאורך המשחק כדי למצוא דרכים להתחזק ולהשיג גישה לאיזורים חדשים.                     </a:t>
            </a: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איפה?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a:t>
            </a:r>
            <a:r>
              <a:rPr lang="he-IL" sz="1800" dirty="0">
                <a:effectLst/>
                <a:latin typeface="Tahoma" panose="020B0604030504040204" pitchFamily="34" charset="0"/>
                <a:ea typeface="Tahoma" panose="020B0604030504040204" pitchFamily="34" charset="0"/>
                <a:cs typeface="Tahoma" panose="020B0604030504040204" pitchFamily="34" charset="0"/>
              </a:rPr>
              <a:t> בכל מקום שיש לו גישה אליו כרגע.</a:t>
            </a: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מתי?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לאורך כל המשחק באופן קבוע.</a:t>
            </a:r>
          </a:p>
          <a:p>
            <a:pPr marL="0" indent="0">
              <a:lnSpc>
                <a:spcPct val="107000"/>
              </a:lnSpc>
              <a:buNone/>
            </a:pPr>
            <a:r>
              <a:rPr lang="he-IL" sz="1800" u="sng" dirty="0">
                <a:effectLst/>
                <a:latin typeface="Tahoma" panose="020B0604030504040204" pitchFamily="34" charset="0"/>
                <a:ea typeface="Tahoma" panose="020B0604030504040204" pitchFamily="34" charset="0"/>
                <a:cs typeface="Tahoma" panose="020B0604030504040204" pitchFamily="34" charset="0"/>
              </a:rPr>
              <a:t>שאלה</a:t>
            </a:r>
            <a:r>
              <a:rPr lang="he-IL" sz="1800" dirty="0">
                <a:effectLst/>
                <a:latin typeface="Tahoma" panose="020B0604030504040204" pitchFamily="34" charset="0"/>
                <a:ea typeface="Tahoma" panose="020B0604030504040204" pitchFamily="34" charset="0"/>
                <a:cs typeface="Tahoma" panose="020B0604030504040204" pitchFamily="34" charset="0"/>
              </a:rPr>
              <a:t>:  איך?                                                                                                 </a:t>
            </a:r>
            <a:r>
              <a:rPr lang="he-IL" sz="1800" u="sng" dirty="0">
                <a:latin typeface="Tahoma" panose="020B0604030504040204" pitchFamily="34" charset="0"/>
                <a:ea typeface="Tahoma" panose="020B0604030504040204" pitchFamily="34" charset="0"/>
                <a:cs typeface="Tahoma" panose="020B0604030504040204" pitchFamily="34" charset="0"/>
              </a:rPr>
              <a:t>תשובה</a:t>
            </a:r>
            <a:r>
              <a:rPr lang="he-IL" sz="1800" dirty="0">
                <a:latin typeface="Tahoma" panose="020B0604030504040204" pitchFamily="34" charset="0"/>
                <a:ea typeface="Tahoma" panose="020B0604030504040204" pitchFamily="34" charset="0"/>
                <a:cs typeface="Tahoma" panose="020B0604030504040204" pitchFamily="34" charset="0"/>
              </a:rPr>
              <a:t>: על ידי סקרנותו, כוח רצונו והכישורים                                          המתפתחים של השחקן שיעזרו לו להתגבר על                                                קשיים ולהתקדם במשחק.</a:t>
            </a:r>
          </a:p>
          <a:p>
            <a:pPr marL="0" indent="0">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r>
              <a:rPr lang="he-IL" sz="1800" dirty="0">
                <a:latin typeface="Tahoma" panose="020B0604030504040204" pitchFamily="34" charset="0"/>
                <a:ea typeface="Tahoma" panose="020B0604030504040204" pitchFamily="34" charset="0"/>
                <a:cs typeface="Tahoma" panose="020B0604030504040204" pitchFamily="34" charset="0"/>
              </a:rPr>
              <a:t>חוויית שחקן כאן היא מבחן האמת לבדיקה האם המשחק מתאים לו.      לשחקן שלא מעוניין באתגרים מרובים ומשחקיות דינאמית – המשחק לא יתאים, ושחקן שכן – יזכה להרבה סיפוק מהתהליך ובשפע.</a:t>
            </a:r>
            <a:endParaRPr lang="en-US" sz="1800" dirty="0">
              <a:effectLst/>
              <a:latin typeface="Tahoma" panose="020B0604030504040204" pitchFamily="34" charset="0"/>
              <a:ea typeface="Tahoma" panose="020B0604030504040204" pitchFamily="34" charset="0"/>
              <a:cs typeface="Tahoma" panose="020B0604030504040204" pitchFamily="34" charset="0"/>
            </a:endParaRPr>
          </a:p>
        </p:txBody>
      </p:sp>
      <p:sp>
        <p:nvSpPr>
          <p:cNvPr id="4" name="מלבן 3">
            <a:extLst>
              <a:ext uri="{FF2B5EF4-FFF2-40B4-BE49-F238E27FC236}">
                <a16:creationId xmlns:a16="http://schemas.microsoft.com/office/drawing/2014/main" id="{B38203D5-1056-459A-A17F-589014DDA14F}"/>
              </a:ext>
            </a:extLst>
          </p:cNvPr>
          <p:cNvSpPr/>
          <p:nvPr/>
        </p:nvSpPr>
        <p:spPr>
          <a:xfrm>
            <a:off x="4500156" y="585891"/>
            <a:ext cx="766354" cy="2065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 name="תמונה 4" descr="תמונה שמכילה ציוד, כלי מתכת, עיגול, גלגל&#10;&#10;התיאור נוצר באופן אוטומטי">
            <a:extLst>
              <a:ext uri="{FF2B5EF4-FFF2-40B4-BE49-F238E27FC236}">
                <a16:creationId xmlns:a16="http://schemas.microsoft.com/office/drawing/2014/main" id="{C9251FC3-4176-4F03-8148-38BCD3A96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917" y="3268737"/>
            <a:ext cx="1146509" cy="1146509"/>
          </a:xfrm>
          <a:prstGeom prst="rect">
            <a:avLst/>
          </a:prstGeom>
        </p:spPr>
      </p:pic>
      <p:pic>
        <p:nvPicPr>
          <p:cNvPr id="12" name="Picture 4">
            <a:extLst>
              <a:ext uri="{FF2B5EF4-FFF2-40B4-BE49-F238E27FC236}">
                <a16:creationId xmlns:a16="http://schemas.microsoft.com/office/drawing/2014/main" id="{9F8B05F8-477C-4734-8393-8DE4C6DDDB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05" r="12167"/>
          <a:stretch/>
        </p:blipFill>
        <p:spPr bwMode="auto">
          <a:xfrm>
            <a:off x="4157519" y="3429000"/>
            <a:ext cx="2644206" cy="171418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4983204"/>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1256</TotalTime>
  <Words>1846</Words>
  <Application>Microsoft Office PowerPoint</Application>
  <PresentationFormat>מסך רחב</PresentationFormat>
  <Paragraphs>233</Paragraphs>
  <Slides>22</Slides>
  <Notes>18</Notes>
  <HiddenSlides>0</HiddenSlides>
  <MMClips>3</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22</vt:i4>
      </vt:variant>
    </vt:vector>
  </HeadingPairs>
  <TitlesOfParts>
    <vt:vector size="30" baseType="lpstr">
      <vt:lpstr>Arial</vt:lpstr>
      <vt:lpstr>Calibri</vt:lpstr>
      <vt:lpstr>Calibri Light</vt:lpstr>
      <vt:lpstr>Copperplate Gothic Bold</vt:lpstr>
      <vt:lpstr>Copperplate Gothic Light</vt:lpstr>
      <vt:lpstr>Symbol</vt:lpstr>
      <vt:lpstr>Tahoma</vt:lpstr>
      <vt:lpstr>ערכת נושא Office</vt:lpstr>
      <vt:lpstr>מצגת של PowerPoint‏</vt:lpstr>
      <vt:lpstr>מבוא</vt:lpstr>
      <vt:lpstr>טיזר למשחק</vt:lpstr>
      <vt:lpstr>שחקנים</vt:lpstr>
      <vt:lpstr>יעדים</vt:lpstr>
      <vt:lpstr>יעדים</vt:lpstr>
      <vt:lpstr>תהליכים</vt:lpstr>
      <vt:lpstr>Tutorial</vt:lpstr>
      <vt:lpstr>תהליכים</vt:lpstr>
      <vt:lpstr>תהליכים</vt:lpstr>
      <vt:lpstr>חוקים</vt:lpstr>
      <vt:lpstr>חוקים</vt:lpstr>
      <vt:lpstr>חוקים</vt:lpstr>
      <vt:lpstr>משאבים</vt:lpstr>
      <vt:lpstr>משאבים</vt:lpstr>
      <vt:lpstr>עימותים</vt:lpstr>
      <vt:lpstr>עימותים</vt:lpstr>
      <vt:lpstr>גבולות</vt:lpstr>
      <vt:lpstr>גבולות</vt:lpstr>
      <vt:lpstr>תוצאות</vt:lpstr>
      <vt:lpstr>סיכום</vt:lpstr>
      <vt:lpstr>תודה על ההקשבה!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ברק פינקל</dc:creator>
  <cp:lastModifiedBy>ברק פינקל</cp:lastModifiedBy>
  <cp:revision>83</cp:revision>
  <dcterms:created xsi:type="dcterms:W3CDTF">2024-11-08T17:55:52Z</dcterms:created>
  <dcterms:modified xsi:type="dcterms:W3CDTF">2024-11-12T17:55:01Z</dcterms:modified>
</cp:coreProperties>
</file>